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7556500" cy="10693400"/>
  <p:notesSz cx="6858000" cy="9144000"/>
  <p:embeddedFontLst>
    <p:embeddedFont>
      <p:font typeface="Montserrat Bold" charset="1" panose="00000800000000000000"/>
      <p:regular r:id="rId24"/>
    </p:embeddedFont>
    <p:embeddedFont>
      <p:font typeface="Anton" charset="1" panose="00000500000000000000"/>
      <p:regular r:id="rId25"/>
    </p:embeddedFont>
    <p:embeddedFont>
      <p:font typeface="Montserrat" charset="1" panose="00000500000000000000"/>
      <p:regular r:id="rId26"/>
    </p:embeddedFont>
    <p:embeddedFont>
      <p:font typeface="Open Sans" charset="1" panose="020B0606030504020204"/>
      <p:regular r:id="rId27"/>
    </p:embeddedFont>
    <p:embeddedFont>
      <p:font typeface="Antonio" charset="1" panose="02000503000000000000"/>
      <p:regular r:id="rId28"/>
    </p:embeddedFont>
    <p:embeddedFont>
      <p:font typeface="Montserrat Italics" charset="1" panose="00000500000000000000"/>
      <p:regular r:id="rId29"/>
    </p:embeddedFont>
    <p:embeddedFont>
      <p:font typeface="Big Shoulders Display Bold" charset="1" panose="00000000000000000000"/>
      <p:regular r:id="rId30"/>
    </p:embeddedFont>
    <p:embeddedFont>
      <p:font typeface="ArchTH Condensed Bold" charset="1" panose="02000000000000000000"/>
      <p:regular r:id="rId31"/>
    </p:embeddedFont>
    <p:embeddedFont>
      <p:font typeface="Montserrat Bold Italics" charset="1" panose="00000800000000000000"/>
      <p:regular r:id="rId32"/>
    </p:embeddedFont>
    <p:embeddedFont>
      <p:font typeface="Aileron" charset="1" panose="000005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png" Type="http://schemas.openxmlformats.org/officeDocument/2006/relationships/image"/><Relationship Id="rId12" Target="../media/image48.pn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43.png" Type="http://schemas.openxmlformats.org/officeDocument/2006/relationships/image"/><Relationship Id="rId8" Target="../media/image44.png" Type="http://schemas.openxmlformats.org/officeDocument/2006/relationships/image"/><Relationship Id="rId9" Target="../media/image4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2.png" Type="http://schemas.openxmlformats.org/officeDocument/2006/relationships/image"/><Relationship Id="rId9"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5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11" Target="../media/image63.png" Type="http://schemas.openxmlformats.org/officeDocument/2006/relationships/image"/><Relationship Id="rId12" Target="../media/image64.pn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56.pn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6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png" Type="http://schemas.openxmlformats.org/officeDocument/2006/relationships/image"/><Relationship Id="rId11" Target="../media/image72.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75.png" Type="http://schemas.openxmlformats.org/officeDocument/2006/relationships/image"/><Relationship Id="rId15" Target="../media/image76.svg" Type="http://schemas.openxmlformats.org/officeDocument/2006/relationships/image"/><Relationship Id="rId16" Target="../media/image77.png" Type="http://schemas.openxmlformats.org/officeDocument/2006/relationships/image"/><Relationship Id="rId17" Target="../media/image78.svg" Type="http://schemas.openxmlformats.org/officeDocument/2006/relationships/image"/><Relationship Id="rId18" Target="../media/image79.png" Type="http://schemas.openxmlformats.org/officeDocument/2006/relationships/image"/><Relationship Id="rId19" Target="../media/image80.svg" Type="http://schemas.openxmlformats.org/officeDocument/2006/relationships/image"/><Relationship Id="rId2" Target="../media/image2.png" Type="http://schemas.openxmlformats.org/officeDocument/2006/relationships/image"/><Relationship Id="rId20" Target="../media/image81.png" Type="http://schemas.openxmlformats.org/officeDocument/2006/relationships/image"/><Relationship Id="rId21" Target="../media/image82.svg" Type="http://schemas.openxmlformats.org/officeDocument/2006/relationships/image"/><Relationship Id="rId22" Target="../media/image83.png" Type="http://schemas.openxmlformats.org/officeDocument/2006/relationships/image"/><Relationship Id="rId23" Target="../media/image84.svg" Type="http://schemas.openxmlformats.org/officeDocument/2006/relationships/image"/><Relationship Id="rId24" Target="../media/image85.png" Type="http://schemas.openxmlformats.org/officeDocument/2006/relationships/image"/><Relationship Id="rId25" Target="../media/image86.svg" Type="http://schemas.openxmlformats.org/officeDocument/2006/relationships/image"/><Relationship Id="rId3" Target="../media/image3.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69.png" Type="http://schemas.openxmlformats.org/officeDocument/2006/relationships/image"/><Relationship Id="rId9" Target="../media/image7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5.png" Type="http://schemas.openxmlformats.org/officeDocument/2006/relationships/image"/><Relationship Id="rId4"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12" Target="../media/image20.png" Type="http://schemas.openxmlformats.org/officeDocument/2006/relationships/image"/><Relationship Id="rId13" Target="../media/image21.svg" Type="http://schemas.openxmlformats.org/officeDocument/2006/relationships/image"/><Relationship Id="rId14" Target="../media/image22.png" Type="http://schemas.openxmlformats.org/officeDocument/2006/relationships/image"/><Relationship Id="rId15" Target="../media/image23.svg" Type="http://schemas.openxmlformats.org/officeDocument/2006/relationships/image"/><Relationship Id="rId16" Target="../media/image24.png" Type="http://schemas.openxmlformats.org/officeDocument/2006/relationships/image"/><Relationship Id="rId17" Target="../media/image25.svg" Type="http://schemas.openxmlformats.org/officeDocument/2006/relationships/image"/><Relationship Id="rId18" Target="../media/image26.png" Type="http://schemas.openxmlformats.org/officeDocument/2006/relationships/image"/><Relationship Id="rId19" Target="../media/image27.png" Type="http://schemas.openxmlformats.org/officeDocument/2006/relationships/image"/><Relationship Id="rId2" Target="../media/image12.png" Type="http://schemas.openxmlformats.org/officeDocument/2006/relationships/image"/><Relationship Id="rId20" Target="../media/image28.png" Type="http://schemas.openxmlformats.org/officeDocument/2006/relationships/image"/><Relationship Id="rId21" Target="../media/image29.svg" Type="http://schemas.openxmlformats.org/officeDocument/2006/relationships/image"/><Relationship Id="rId22" Target="../media/image30.png" Type="http://schemas.openxmlformats.org/officeDocument/2006/relationships/image"/><Relationship Id="rId23" Target="../media/image31.svg" Type="http://schemas.openxmlformats.org/officeDocument/2006/relationships/image"/><Relationship Id="rId24" Target="../media/image32.png" Type="http://schemas.openxmlformats.org/officeDocument/2006/relationships/image"/><Relationship Id="rId25" Target="../media/image33.sv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16.png" Type="http://schemas.openxmlformats.org/officeDocument/2006/relationships/image"/><Relationship Id="rId9" Target="../media/image1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13" Target="../media/image30.png" Type="http://schemas.openxmlformats.org/officeDocument/2006/relationships/image"/><Relationship Id="rId14" Target="../media/image31.svg" Type="http://schemas.openxmlformats.org/officeDocument/2006/relationships/image"/><Relationship Id="rId15" Target="../media/image36.png" Type="http://schemas.openxmlformats.org/officeDocument/2006/relationships/image"/><Relationship Id="rId16" Target="../media/image37.svg" Type="http://schemas.openxmlformats.org/officeDocument/2006/relationships/image"/><Relationship Id="rId17" Target="../media/image38.png" Type="http://schemas.openxmlformats.org/officeDocument/2006/relationships/image"/><Relationship Id="rId18" Target="../media/image39.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6.pn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3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4583736"/>
            <a:ext cx="4983341" cy="5978597"/>
            <a:chOff x="0" y="0"/>
            <a:chExt cx="1785917" cy="2142594"/>
          </a:xfrm>
        </p:grpSpPr>
        <p:sp>
          <p:nvSpPr>
            <p:cNvPr name="Freeform 3" id="3"/>
            <p:cNvSpPr/>
            <p:nvPr/>
          </p:nvSpPr>
          <p:spPr>
            <a:xfrm flipH="false" flipV="false" rot="0">
              <a:off x="0" y="0"/>
              <a:ext cx="1785917" cy="2142594"/>
            </a:xfrm>
            <a:custGeom>
              <a:avLst/>
              <a:gdLst/>
              <a:ahLst/>
              <a:cxnLst/>
              <a:rect r="r" b="b" t="t" l="l"/>
              <a:pathLst>
                <a:path h="2142594" w="1785917">
                  <a:moveTo>
                    <a:pt x="0" y="0"/>
                  </a:moveTo>
                  <a:lnTo>
                    <a:pt x="1785917" y="0"/>
                  </a:lnTo>
                  <a:lnTo>
                    <a:pt x="1785917" y="2142594"/>
                  </a:lnTo>
                  <a:lnTo>
                    <a:pt x="0" y="2142594"/>
                  </a:lnTo>
                  <a:close/>
                </a:path>
              </a:pathLst>
            </a:custGeom>
            <a:solidFill>
              <a:srgbClr val="FFAF10"/>
            </a:solidFill>
          </p:spPr>
        </p:sp>
        <p:sp>
          <p:nvSpPr>
            <p:cNvPr name="TextBox 4" id="4"/>
            <p:cNvSpPr txBox="true"/>
            <p:nvPr/>
          </p:nvSpPr>
          <p:spPr>
            <a:xfrm>
              <a:off x="0" y="-28575"/>
              <a:ext cx="1785917" cy="2171169"/>
            </a:xfrm>
            <a:prstGeom prst="rect">
              <a:avLst/>
            </a:prstGeom>
          </p:spPr>
          <p:txBody>
            <a:bodyPr anchor="ctr" rtlCol="false" tIns="50800" lIns="50800" bIns="50800" rIns="50800"/>
            <a:lstStyle/>
            <a:p>
              <a:pPr algn="ctr">
                <a:lnSpc>
                  <a:spcPts val="2385"/>
                </a:lnSpc>
              </a:pPr>
            </a:p>
          </p:txBody>
        </p:sp>
      </p:grpSp>
      <p:grpSp>
        <p:nvGrpSpPr>
          <p:cNvPr name="Group 5" id="5"/>
          <p:cNvGrpSpPr>
            <a:grpSpLocks noChangeAspect="true"/>
          </p:cNvGrpSpPr>
          <p:nvPr/>
        </p:nvGrpSpPr>
        <p:grpSpPr>
          <a:xfrm rot="0">
            <a:off x="1080000" y="4583736"/>
            <a:ext cx="5760000" cy="5948928"/>
            <a:chOff x="0" y="0"/>
            <a:chExt cx="6350000" cy="6558280"/>
          </a:xfrm>
        </p:grpSpPr>
        <p:sp>
          <p:nvSpPr>
            <p:cNvPr name="Freeform 6" id="6"/>
            <p:cNvSpPr/>
            <p:nvPr/>
          </p:nvSpPr>
          <p:spPr>
            <a:xfrm flipH="true" flipV="false" rot="0">
              <a:off x="74930" y="74930"/>
              <a:ext cx="6200140" cy="6408420"/>
            </a:xfrm>
            <a:custGeom>
              <a:avLst/>
              <a:gdLst/>
              <a:ahLst/>
              <a:cxnLst/>
              <a:rect r="r" b="b" t="t" l="l"/>
              <a:pathLst>
                <a:path h="6408420" w="6200140">
                  <a:moveTo>
                    <a:pt x="0" y="5351780"/>
                  </a:moveTo>
                  <a:cubicBezTo>
                    <a:pt x="0" y="5935980"/>
                    <a:pt x="473710" y="6408420"/>
                    <a:pt x="1056640" y="6408420"/>
                  </a:cubicBezTo>
                  <a:lnTo>
                    <a:pt x="5143500" y="6408420"/>
                  </a:lnTo>
                  <a:cubicBezTo>
                    <a:pt x="5727700" y="6408420"/>
                    <a:pt x="6200140" y="5934710"/>
                    <a:pt x="6200140" y="5351780"/>
                  </a:cubicBezTo>
                  <a:lnTo>
                    <a:pt x="6200140" y="1056640"/>
                  </a:lnTo>
                  <a:cubicBezTo>
                    <a:pt x="6200140" y="472440"/>
                    <a:pt x="5726430" y="0"/>
                    <a:pt x="5143500" y="0"/>
                  </a:cubicBezTo>
                  <a:lnTo>
                    <a:pt x="1056640" y="0"/>
                  </a:lnTo>
                  <a:cubicBezTo>
                    <a:pt x="472440" y="0"/>
                    <a:pt x="0" y="473710"/>
                    <a:pt x="0" y="1056640"/>
                  </a:cubicBezTo>
                  <a:lnTo>
                    <a:pt x="0" y="5351780"/>
                  </a:lnTo>
                  <a:close/>
                </a:path>
              </a:pathLst>
            </a:custGeom>
            <a:blipFill>
              <a:blip r:embed="rId2"/>
              <a:stretch>
                <a:fillRect l="0" t="-20937" r="0" b="0"/>
              </a:stretch>
            </a:blipFill>
          </p:spPr>
        </p:sp>
        <p:sp>
          <p:nvSpPr>
            <p:cNvPr name="Freeform 7" id="7"/>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AF10"/>
            </a:solidFill>
          </p:spPr>
        </p:sp>
      </p:grpSp>
      <p:sp>
        <p:nvSpPr>
          <p:cNvPr name="Freeform 8" id="8"/>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1168868" y="4055681"/>
            <a:ext cx="8008868" cy="332114"/>
            <a:chOff x="0" y="0"/>
            <a:chExt cx="4459154" cy="184913"/>
          </a:xfrm>
        </p:grpSpPr>
        <p:sp>
          <p:nvSpPr>
            <p:cNvPr name="Freeform 10" id="10"/>
            <p:cNvSpPr/>
            <p:nvPr/>
          </p:nvSpPr>
          <p:spPr>
            <a:xfrm flipH="false" flipV="false" rot="0">
              <a:off x="0" y="0"/>
              <a:ext cx="4459154" cy="184913"/>
            </a:xfrm>
            <a:custGeom>
              <a:avLst/>
              <a:gdLst/>
              <a:ahLst/>
              <a:cxnLst/>
              <a:rect r="r" b="b" t="t" l="l"/>
              <a:pathLst>
                <a:path h="184913" w="4459154">
                  <a:moveTo>
                    <a:pt x="92457" y="0"/>
                  </a:moveTo>
                  <a:lnTo>
                    <a:pt x="4366697" y="0"/>
                  </a:lnTo>
                  <a:cubicBezTo>
                    <a:pt x="4391218" y="0"/>
                    <a:pt x="4414735" y="9741"/>
                    <a:pt x="4432074" y="27080"/>
                  </a:cubicBezTo>
                  <a:cubicBezTo>
                    <a:pt x="4449413" y="44419"/>
                    <a:pt x="4459154" y="67936"/>
                    <a:pt x="4459154" y="92457"/>
                  </a:cubicBezTo>
                  <a:lnTo>
                    <a:pt x="4459154" y="92457"/>
                  </a:lnTo>
                  <a:cubicBezTo>
                    <a:pt x="4459154" y="143519"/>
                    <a:pt x="4417759" y="184913"/>
                    <a:pt x="4366697" y="184913"/>
                  </a:cubicBezTo>
                  <a:lnTo>
                    <a:pt x="92457" y="184913"/>
                  </a:lnTo>
                  <a:cubicBezTo>
                    <a:pt x="41394" y="184913"/>
                    <a:pt x="0" y="143519"/>
                    <a:pt x="0" y="92457"/>
                  </a:cubicBezTo>
                  <a:lnTo>
                    <a:pt x="0" y="92457"/>
                  </a:lnTo>
                  <a:cubicBezTo>
                    <a:pt x="0" y="41394"/>
                    <a:pt x="41394" y="0"/>
                    <a:pt x="92457" y="0"/>
                  </a:cubicBezTo>
                  <a:close/>
                </a:path>
              </a:pathLst>
            </a:custGeom>
            <a:solidFill>
              <a:srgbClr val="0095BB"/>
            </a:solidFill>
          </p:spPr>
        </p:sp>
        <p:sp>
          <p:nvSpPr>
            <p:cNvPr name="TextBox 11" id="11"/>
            <p:cNvSpPr txBox="true"/>
            <p:nvPr/>
          </p:nvSpPr>
          <p:spPr>
            <a:xfrm>
              <a:off x="0" y="-28575"/>
              <a:ext cx="4459154" cy="213488"/>
            </a:xfrm>
            <a:prstGeom prst="rect">
              <a:avLst/>
            </a:prstGeom>
          </p:spPr>
          <p:txBody>
            <a:bodyPr anchor="ctr" rtlCol="false" tIns="50800" lIns="50800" bIns="50800" rIns="50800"/>
            <a:lstStyle/>
            <a:p>
              <a:pPr algn="ctr">
                <a:lnSpc>
                  <a:spcPts val="2385"/>
                </a:lnSpc>
              </a:pPr>
            </a:p>
          </p:txBody>
        </p:sp>
      </p:grpSp>
      <p:grpSp>
        <p:nvGrpSpPr>
          <p:cNvPr name="Group 12" id="12"/>
          <p:cNvGrpSpPr/>
          <p:nvPr/>
        </p:nvGrpSpPr>
        <p:grpSpPr>
          <a:xfrm rot="0">
            <a:off x="-1168868" y="720000"/>
            <a:ext cx="8008868" cy="886003"/>
            <a:chOff x="0" y="0"/>
            <a:chExt cx="4459154" cy="493306"/>
          </a:xfrm>
        </p:grpSpPr>
        <p:sp>
          <p:nvSpPr>
            <p:cNvPr name="Freeform 13" id="13"/>
            <p:cNvSpPr/>
            <p:nvPr/>
          </p:nvSpPr>
          <p:spPr>
            <a:xfrm flipH="false" flipV="false" rot="0">
              <a:off x="0" y="0"/>
              <a:ext cx="4459154" cy="493306"/>
            </a:xfrm>
            <a:custGeom>
              <a:avLst/>
              <a:gdLst/>
              <a:ahLst/>
              <a:cxnLst/>
              <a:rect r="r" b="b" t="t" l="l"/>
              <a:pathLst>
                <a:path h="493306" w="4459154">
                  <a:moveTo>
                    <a:pt x="59933" y="0"/>
                  </a:moveTo>
                  <a:lnTo>
                    <a:pt x="4399220" y="0"/>
                  </a:lnTo>
                  <a:cubicBezTo>
                    <a:pt x="4415116" y="0"/>
                    <a:pt x="4430360" y="6314"/>
                    <a:pt x="4441600" y="17554"/>
                  </a:cubicBezTo>
                  <a:cubicBezTo>
                    <a:pt x="4452839" y="28794"/>
                    <a:pt x="4459154" y="44038"/>
                    <a:pt x="4459154" y="59933"/>
                  </a:cubicBezTo>
                  <a:lnTo>
                    <a:pt x="4459154" y="433372"/>
                  </a:lnTo>
                  <a:cubicBezTo>
                    <a:pt x="4459154" y="449268"/>
                    <a:pt x="4452839" y="464512"/>
                    <a:pt x="4441600" y="475752"/>
                  </a:cubicBezTo>
                  <a:cubicBezTo>
                    <a:pt x="4430360" y="486992"/>
                    <a:pt x="4415116" y="493306"/>
                    <a:pt x="4399220" y="493306"/>
                  </a:cubicBezTo>
                  <a:lnTo>
                    <a:pt x="59933" y="493306"/>
                  </a:lnTo>
                  <a:cubicBezTo>
                    <a:pt x="44038" y="493306"/>
                    <a:pt x="28794" y="486992"/>
                    <a:pt x="17554" y="475752"/>
                  </a:cubicBezTo>
                  <a:cubicBezTo>
                    <a:pt x="6314" y="464512"/>
                    <a:pt x="0" y="449268"/>
                    <a:pt x="0" y="433372"/>
                  </a:cubicBezTo>
                  <a:lnTo>
                    <a:pt x="0" y="59933"/>
                  </a:lnTo>
                  <a:cubicBezTo>
                    <a:pt x="0" y="44038"/>
                    <a:pt x="6314" y="28794"/>
                    <a:pt x="17554" y="17554"/>
                  </a:cubicBezTo>
                  <a:cubicBezTo>
                    <a:pt x="28794" y="6314"/>
                    <a:pt x="44038" y="0"/>
                    <a:pt x="59933" y="0"/>
                  </a:cubicBezTo>
                  <a:close/>
                </a:path>
              </a:pathLst>
            </a:custGeom>
            <a:solidFill>
              <a:srgbClr val="103F6B"/>
            </a:solidFill>
          </p:spPr>
        </p:sp>
        <p:sp>
          <p:nvSpPr>
            <p:cNvPr name="TextBox 14" id="14"/>
            <p:cNvSpPr txBox="true"/>
            <p:nvPr/>
          </p:nvSpPr>
          <p:spPr>
            <a:xfrm>
              <a:off x="0" y="-28575"/>
              <a:ext cx="4459154" cy="521881"/>
            </a:xfrm>
            <a:prstGeom prst="rect">
              <a:avLst/>
            </a:prstGeom>
          </p:spPr>
          <p:txBody>
            <a:bodyPr anchor="ctr" rtlCol="false" tIns="50800" lIns="50800" bIns="50800" rIns="50800"/>
            <a:lstStyle/>
            <a:p>
              <a:pPr algn="ctr">
                <a:lnSpc>
                  <a:spcPts val="2385"/>
                </a:lnSpc>
              </a:pPr>
            </a:p>
          </p:txBody>
        </p:sp>
      </p:grpSp>
      <p:sp>
        <p:nvSpPr>
          <p:cNvPr name="TextBox 15" id="15"/>
          <p:cNvSpPr txBox="true"/>
          <p:nvPr/>
        </p:nvSpPr>
        <p:spPr>
          <a:xfrm rot="0">
            <a:off x="986365" y="4008091"/>
            <a:ext cx="5745679" cy="295766"/>
          </a:xfrm>
          <a:prstGeom prst="rect">
            <a:avLst/>
          </a:prstGeom>
        </p:spPr>
        <p:txBody>
          <a:bodyPr anchor="t" rtlCol="false" tIns="0" lIns="0" bIns="0" rIns="0">
            <a:spAutoFit/>
          </a:bodyPr>
          <a:lstStyle/>
          <a:p>
            <a:pPr algn="r">
              <a:lnSpc>
                <a:spcPts val="2685"/>
              </a:lnSpc>
            </a:pPr>
            <a:r>
              <a:rPr lang="en-US" sz="1303" b="true">
                <a:solidFill>
                  <a:srgbClr val="FFFFFF"/>
                </a:solidFill>
                <a:latin typeface="Montserrat Bold"/>
                <a:ea typeface="Montserrat Bold"/>
                <a:cs typeface="Montserrat Bold"/>
                <a:sym typeface="Montserrat Bold"/>
              </a:rPr>
              <a:t>Pemerintah Desa Kemloko, Kabupaten Blitar</a:t>
            </a:r>
          </a:p>
        </p:txBody>
      </p:sp>
      <p:sp>
        <p:nvSpPr>
          <p:cNvPr name="TextBox 16" id="16"/>
          <p:cNvSpPr txBox="true"/>
          <p:nvPr/>
        </p:nvSpPr>
        <p:spPr>
          <a:xfrm rot="0">
            <a:off x="1094321" y="3490191"/>
            <a:ext cx="5745679" cy="233207"/>
          </a:xfrm>
          <a:prstGeom prst="rect">
            <a:avLst/>
          </a:prstGeom>
        </p:spPr>
        <p:txBody>
          <a:bodyPr anchor="t" rtlCol="false" tIns="0" lIns="0" bIns="0" rIns="0">
            <a:spAutoFit/>
          </a:bodyPr>
          <a:lstStyle/>
          <a:p>
            <a:pPr algn="just">
              <a:lnSpc>
                <a:spcPts val="2067"/>
              </a:lnSpc>
            </a:pPr>
            <a:r>
              <a:rPr lang="en-US" b="true" sz="1003" spc="-30">
                <a:solidFill>
                  <a:srgbClr val="103F6B"/>
                </a:solidFill>
                <a:latin typeface="Montserrat Bold"/>
                <a:ea typeface="Montserrat Bold"/>
                <a:cs typeface="Montserrat Bold"/>
                <a:sym typeface="Montserrat Bold"/>
              </a:rPr>
              <a:t>DI DESA KEMLOKO, KECAMATAN NGLEGOK, KABUPATEN BLITAR, PROVINSI JAWA TIMUR</a:t>
            </a:r>
          </a:p>
        </p:txBody>
      </p:sp>
      <p:sp>
        <p:nvSpPr>
          <p:cNvPr name="TextBox 17" id="17"/>
          <p:cNvSpPr txBox="true"/>
          <p:nvPr/>
        </p:nvSpPr>
        <p:spPr>
          <a:xfrm rot="0">
            <a:off x="1080000" y="1626295"/>
            <a:ext cx="5760000" cy="1495768"/>
          </a:xfrm>
          <a:prstGeom prst="rect">
            <a:avLst/>
          </a:prstGeom>
        </p:spPr>
        <p:txBody>
          <a:bodyPr anchor="t" rtlCol="false" tIns="0" lIns="0" bIns="0" rIns="0">
            <a:spAutoFit/>
          </a:bodyPr>
          <a:lstStyle/>
          <a:p>
            <a:pPr algn="l">
              <a:lnSpc>
                <a:spcPts val="12244"/>
              </a:lnSpc>
            </a:pPr>
            <a:r>
              <a:rPr lang="en-US" sz="8745" spc="-183">
                <a:solidFill>
                  <a:srgbClr val="103F6B"/>
                </a:solidFill>
                <a:latin typeface="Anton"/>
                <a:ea typeface="Anton"/>
                <a:cs typeface="Anton"/>
                <a:sym typeface="Anton"/>
              </a:rPr>
              <a:t>BUDIDAYA NILA</a:t>
            </a:r>
          </a:p>
        </p:txBody>
      </p:sp>
      <p:sp>
        <p:nvSpPr>
          <p:cNvPr name="TextBox 18" id="18"/>
          <p:cNvSpPr txBox="true"/>
          <p:nvPr/>
        </p:nvSpPr>
        <p:spPr>
          <a:xfrm rot="0">
            <a:off x="1094321" y="798362"/>
            <a:ext cx="4770096" cy="717921"/>
          </a:xfrm>
          <a:prstGeom prst="rect">
            <a:avLst/>
          </a:prstGeom>
        </p:spPr>
        <p:txBody>
          <a:bodyPr anchor="t" rtlCol="false" tIns="0" lIns="0" bIns="0" rIns="0">
            <a:spAutoFit/>
          </a:bodyPr>
          <a:lstStyle/>
          <a:p>
            <a:pPr algn="l">
              <a:lnSpc>
                <a:spcPts val="1930"/>
              </a:lnSpc>
            </a:pPr>
            <a:r>
              <a:rPr lang="en-US" sz="1569">
                <a:solidFill>
                  <a:srgbClr val="FFFFFF"/>
                </a:solidFill>
                <a:latin typeface="Montserrat"/>
                <a:ea typeface="Montserrat"/>
                <a:cs typeface="Montserrat"/>
                <a:sym typeface="Montserrat"/>
              </a:rPr>
              <a:t>Proposal Perencanaan Penggunaan Dana Desa untuk Ketahanan Pangan Desa Kemloko Tahun Anggaran 2025</a:t>
            </a:r>
          </a:p>
        </p:txBody>
      </p:sp>
      <p:sp>
        <p:nvSpPr>
          <p:cNvPr name="TextBox 19" id="19"/>
          <p:cNvSpPr txBox="true"/>
          <p:nvPr/>
        </p:nvSpPr>
        <p:spPr>
          <a:xfrm rot="0">
            <a:off x="1094321" y="4110142"/>
            <a:ext cx="1782779" cy="213667"/>
          </a:xfrm>
          <a:prstGeom prst="rect">
            <a:avLst/>
          </a:prstGeom>
        </p:spPr>
        <p:txBody>
          <a:bodyPr anchor="t" rtlCol="false" tIns="0" lIns="0" bIns="0" rIns="0">
            <a:spAutoFit/>
          </a:bodyPr>
          <a:lstStyle/>
          <a:p>
            <a:pPr algn="l">
              <a:lnSpc>
                <a:spcPts val="1722"/>
              </a:lnSpc>
            </a:pPr>
            <a:r>
              <a:rPr lang="en-US" sz="1400">
                <a:solidFill>
                  <a:srgbClr val="FFFFFF"/>
                </a:solidFill>
                <a:latin typeface="Open Sans"/>
                <a:ea typeface="Open Sans"/>
                <a:cs typeface="Open Sans"/>
                <a:sym typeface="Open Sans"/>
              </a:rPr>
              <a:t>DIAJUKAN OLEH :</a:t>
            </a:r>
          </a:p>
        </p:txBody>
      </p:sp>
      <p:sp>
        <p:nvSpPr>
          <p:cNvPr name="TextBox 20" id="20"/>
          <p:cNvSpPr txBox="true"/>
          <p:nvPr/>
        </p:nvSpPr>
        <p:spPr>
          <a:xfrm rot="0">
            <a:off x="1080000" y="2958663"/>
            <a:ext cx="5760000" cy="617253"/>
          </a:xfrm>
          <a:prstGeom prst="rect">
            <a:avLst/>
          </a:prstGeom>
        </p:spPr>
        <p:txBody>
          <a:bodyPr anchor="t" rtlCol="false" tIns="0" lIns="0" bIns="0" rIns="0">
            <a:spAutoFit/>
          </a:bodyPr>
          <a:lstStyle/>
          <a:p>
            <a:pPr algn="l">
              <a:lnSpc>
                <a:spcPts val="4711"/>
              </a:lnSpc>
            </a:pPr>
            <a:r>
              <a:rPr lang="en-US" sz="4322" spc="-255">
                <a:solidFill>
                  <a:srgbClr val="103F6B"/>
                </a:solidFill>
                <a:latin typeface="Antonio"/>
                <a:ea typeface="Antonio"/>
                <a:cs typeface="Antonio"/>
                <a:sym typeface="Antonio"/>
              </a:rPr>
              <a:t>KOLAM CERDAS RAS BERBASIS AIOT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80000" y="1467448"/>
            <a:ext cx="1510330" cy="151033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5" id="5"/>
          <p:cNvGrpSpPr/>
          <p:nvPr/>
        </p:nvGrpSpPr>
        <p:grpSpPr>
          <a:xfrm rot="0">
            <a:off x="1080000" y="4238698"/>
            <a:ext cx="1510330" cy="151033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7" id="7"/>
          <p:cNvGrpSpPr/>
          <p:nvPr/>
        </p:nvGrpSpPr>
        <p:grpSpPr>
          <a:xfrm rot="0">
            <a:off x="1080000" y="6935825"/>
            <a:ext cx="1510330" cy="151033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9" id="9"/>
          <p:cNvGrpSpPr/>
          <p:nvPr/>
        </p:nvGrpSpPr>
        <p:grpSpPr>
          <a:xfrm rot="0">
            <a:off x="3204835" y="1467448"/>
            <a:ext cx="1510330" cy="151033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11" id="11"/>
          <p:cNvGrpSpPr/>
          <p:nvPr/>
        </p:nvGrpSpPr>
        <p:grpSpPr>
          <a:xfrm rot="0">
            <a:off x="3204835" y="4238698"/>
            <a:ext cx="1510330" cy="151033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13" id="13"/>
          <p:cNvGrpSpPr/>
          <p:nvPr/>
        </p:nvGrpSpPr>
        <p:grpSpPr>
          <a:xfrm rot="0">
            <a:off x="3204835" y="6935825"/>
            <a:ext cx="1510330" cy="151033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15" id="15"/>
          <p:cNvGrpSpPr/>
          <p:nvPr/>
        </p:nvGrpSpPr>
        <p:grpSpPr>
          <a:xfrm rot="0">
            <a:off x="5329670" y="1467448"/>
            <a:ext cx="1510330" cy="151033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17" id="17"/>
          <p:cNvGrpSpPr/>
          <p:nvPr/>
        </p:nvGrpSpPr>
        <p:grpSpPr>
          <a:xfrm rot="0">
            <a:off x="5329670" y="4238698"/>
            <a:ext cx="1510330" cy="151033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grpSp>
        <p:nvGrpSpPr>
          <p:cNvPr name="Group 19" id="19"/>
          <p:cNvGrpSpPr/>
          <p:nvPr/>
        </p:nvGrpSpPr>
        <p:grpSpPr>
          <a:xfrm rot="0">
            <a:off x="5329670" y="6935825"/>
            <a:ext cx="1510330" cy="1510330"/>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143527" y="0"/>
                  </a:moveTo>
                  <a:lnTo>
                    <a:pt x="669273" y="0"/>
                  </a:lnTo>
                  <a:cubicBezTo>
                    <a:pt x="707338" y="0"/>
                    <a:pt x="743845" y="15122"/>
                    <a:pt x="770762" y="42038"/>
                  </a:cubicBezTo>
                  <a:cubicBezTo>
                    <a:pt x="797678" y="68955"/>
                    <a:pt x="812800" y="105462"/>
                    <a:pt x="812800" y="143527"/>
                  </a:cubicBezTo>
                  <a:lnTo>
                    <a:pt x="812800" y="669273"/>
                  </a:lnTo>
                  <a:cubicBezTo>
                    <a:pt x="812800" y="707338"/>
                    <a:pt x="797678" y="743845"/>
                    <a:pt x="770762" y="770762"/>
                  </a:cubicBezTo>
                  <a:cubicBezTo>
                    <a:pt x="743845" y="797678"/>
                    <a:pt x="707338" y="812800"/>
                    <a:pt x="669273" y="812800"/>
                  </a:cubicBezTo>
                  <a:lnTo>
                    <a:pt x="143527" y="812800"/>
                  </a:lnTo>
                  <a:cubicBezTo>
                    <a:pt x="105462" y="812800"/>
                    <a:pt x="68955" y="797678"/>
                    <a:pt x="42038" y="770762"/>
                  </a:cubicBezTo>
                  <a:cubicBezTo>
                    <a:pt x="15122" y="743845"/>
                    <a:pt x="0" y="707338"/>
                    <a:pt x="0" y="669273"/>
                  </a:cubicBezTo>
                  <a:lnTo>
                    <a:pt x="0" y="143527"/>
                  </a:lnTo>
                  <a:cubicBezTo>
                    <a:pt x="0" y="105462"/>
                    <a:pt x="15122" y="68955"/>
                    <a:pt x="42038" y="42038"/>
                  </a:cubicBezTo>
                  <a:cubicBezTo>
                    <a:pt x="68955" y="15122"/>
                    <a:pt x="105462" y="0"/>
                    <a:pt x="143527" y="0"/>
                  </a:cubicBezTo>
                  <a:close/>
                </a:path>
              </a:pathLst>
            </a:custGeom>
            <a:solidFill>
              <a:srgbClr val="D8D6D5"/>
            </a:solidFill>
            <a:ln w="12700">
              <a:solidFill>
                <a:srgbClr val="000000"/>
              </a:solidFill>
            </a:ln>
          </p:spPr>
        </p:sp>
      </p:grpSp>
      <p:sp>
        <p:nvSpPr>
          <p:cNvPr name="Freeform 21" id="21"/>
          <p:cNvSpPr/>
          <p:nvPr/>
        </p:nvSpPr>
        <p:spPr>
          <a:xfrm flipH="false" flipV="false" rot="0">
            <a:off x="1071480" y="1728554"/>
            <a:ext cx="1414921" cy="924946"/>
          </a:xfrm>
          <a:custGeom>
            <a:avLst/>
            <a:gdLst/>
            <a:ahLst/>
            <a:cxnLst/>
            <a:rect r="r" b="b" t="t" l="l"/>
            <a:pathLst>
              <a:path h="924946" w="1414921">
                <a:moveTo>
                  <a:pt x="0" y="0"/>
                </a:moveTo>
                <a:lnTo>
                  <a:pt x="1414921" y="0"/>
                </a:lnTo>
                <a:lnTo>
                  <a:pt x="1414921" y="924946"/>
                </a:lnTo>
                <a:lnTo>
                  <a:pt x="0" y="924946"/>
                </a:lnTo>
                <a:lnTo>
                  <a:pt x="0" y="0"/>
                </a:lnTo>
                <a:close/>
              </a:path>
            </a:pathLst>
          </a:custGeom>
          <a:blipFill>
            <a:blip r:embed="rId4"/>
            <a:stretch>
              <a:fillRect l="-10234" t="-99784" r="-76215" b="-85079"/>
            </a:stretch>
          </a:blipFill>
        </p:spPr>
      </p:sp>
      <p:sp>
        <p:nvSpPr>
          <p:cNvPr name="Freeform 22" id="22"/>
          <p:cNvSpPr/>
          <p:nvPr/>
        </p:nvSpPr>
        <p:spPr>
          <a:xfrm flipH="false" flipV="false" rot="0">
            <a:off x="3285321" y="1250441"/>
            <a:ext cx="1320863" cy="1868265"/>
          </a:xfrm>
          <a:custGeom>
            <a:avLst/>
            <a:gdLst/>
            <a:ahLst/>
            <a:cxnLst/>
            <a:rect r="r" b="b" t="t" l="l"/>
            <a:pathLst>
              <a:path h="1868265" w="1320863">
                <a:moveTo>
                  <a:pt x="0" y="0"/>
                </a:moveTo>
                <a:lnTo>
                  <a:pt x="1320863" y="0"/>
                </a:lnTo>
                <a:lnTo>
                  <a:pt x="1320863" y="1868265"/>
                </a:lnTo>
                <a:lnTo>
                  <a:pt x="0" y="1868265"/>
                </a:lnTo>
                <a:lnTo>
                  <a:pt x="0" y="0"/>
                </a:lnTo>
                <a:close/>
              </a:path>
            </a:pathLst>
          </a:custGeom>
          <a:blipFill>
            <a:blip r:embed="rId5"/>
            <a:stretch>
              <a:fillRect l="0" t="0" r="0" b="0"/>
            </a:stretch>
          </a:blipFill>
        </p:spPr>
      </p:sp>
      <p:sp>
        <p:nvSpPr>
          <p:cNvPr name="Freeform 23" id="23"/>
          <p:cNvSpPr/>
          <p:nvPr/>
        </p:nvSpPr>
        <p:spPr>
          <a:xfrm flipH="false" flipV="false" rot="0">
            <a:off x="5390144" y="1505740"/>
            <a:ext cx="1389482" cy="1470207"/>
          </a:xfrm>
          <a:custGeom>
            <a:avLst/>
            <a:gdLst/>
            <a:ahLst/>
            <a:cxnLst/>
            <a:rect r="r" b="b" t="t" l="l"/>
            <a:pathLst>
              <a:path h="1470207" w="1389482">
                <a:moveTo>
                  <a:pt x="0" y="0"/>
                </a:moveTo>
                <a:lnTo>
                  <a:pt x="1389482" y="0"/>
                </a:lnTo>
                <a:lnTo>
                  <a:pt x="1389482" y="1470207"/>
                </a:lnTo>
                <a:lnTo>
                  <a:pt x="0" y="1470207"/>
                </a:lnTo>
                <a:lnTo>
                  <a:pt x="0" y="0"/>
                </a:lnTo>
                <a:close/>
              </a:path>
            </a:pathLst>
          </a:custGeom>
          <a:blipFill>
            <a:blip r:embed="rId6"/>
            <a:stretch>
              <a:fillRect l="0" t="-27499" r="0" b="-14353"/>
            </a:stretch>
          </a:blipFill>
        </p:spPr>
      </p:sp>
      <p:sp>
        <p:nvSpPr>
          <p:cNvPr name="Freeform 24" id="24"/>
          <p:cNvSpPr/>
          <p:nvPr/>
        </p:nvSpPr>
        <p:spPr>
          <a:xfrm flipH="false" flipV="false" rot="0">
            <a:off x="5322505" y="4164576"/>
            <a:ext cx="1552438" cy="1552438"/>
          </a:xfrm>
          <a:custGeom>
            <a:avLst/>
            <a:gdLst/>
            <a:ahLst/>
            <a:cxnLst/>
            <a:rect r="r" b="b" t="t" l="l"/>
            <a:pathLst>
              <a:path h="1552438" w="1552438">
                <a:moveTo>
                  <a:pt x="0" y="0"/>
                </a:moveTo>
                <a:lnTo>
                  <a:pt x="1552438" y="0"/>
                </a:lnTo>
                <a:lnTo>
                  <a:pt x="1552438" y="1552438"/>
                </a:lnTo>
                <a:lnTo>
                  <a:pt x="0" y="1552438"/>
                </a:lnTo>
                <a:lnTo>
                  <a:pt x="0" y="0"/>
                </a:lnTo>
                <a:close/>
              </a:path>
            </a:pathLst>
          </a:custGeom>
          <a:blipFill>
            <a:blip r:embed="rId7"/>
            <a:stretch>
              <a:fillRect l="0" t="0" r="0" b="0"/>
            </a:stretch>
          </a:blipFill>
        </p:spPr>
      </p:sp>
      <p:sp>
        <p:nvSpPr>
          <p:cNvPr name="Freeform 25" id="25"/>
          <p:cNvSpPr/>
          <p:nvPr/>
        </p:nvSpPr>
        <p:spPr>
          <a:xfrm flipH="false" flipV="false" rot="0">
            <a:off x="1365595" y="6964863"/>
            <a:ext cx="846576" cy="1441246"/>
          </a:xfrm>
          <a:custGeom>
            <a:avLst/>
            <a:gdLst/>
            <a:ahLst/>
            <a:cxnLst/>
            <a:rect r="r" b="b" t="t" l="l"/>
            <a:pathLst>
              <a:path h="1441246" w="846576">
                <a:moveTo>
                  <a:pt x="0" y="0"/>
                </a:moveTo>
                <a:lnTo>
                  <a:pt x="846576" y="0"/>
                </a:lnTo>
                <a:lnTo>
                  <a:pt x="846576" y="1441247"/>
                </a:lnTo>
                <a:lnTo>
                  <a:pt x="0" y="1441247"/>
                </a:lnTo>
                <a:lnTo>
                  <a:pt x="0" y="0"/>
                </a:lnTo>
                <a:close/>
              </a:path>
            </a:pathLst>
          </a:custGeom>
          <a:blipFill>
            <a:blip r:embed="rId8"/>
            <a:stretch>
              <a:fillRect l="-32071" t="0" r="-38172" b="0"/>
            </a:stretch>
          </a:blipFill>
        </p:spPr>
      </p:sp>
      <p:sp>
        <p:nvSpPr>
          <p:cNvPr name="Freeform 26" id="26"/>
          <p:cNvSpPr/>
          <p:nvPr/>
        </p:nvSpPr>
        <p:spPr>
          <a:xfrm flipH="false" flipV="false" rot="0">
            <a:off x="1067229" y="4238698"/>
            <a:ext cx="1671891" cy="1487905"/>
          </a:xfrm>
          <a:custGeom>
            <a:avLst/>
            <a:gdLst/>
            <a:ahLst/>
            <a:cxnLst/>
            <a:rect r="r" b="b" t="t" l="l"/>
            <a:pathLst>
              <a:path h="1487905" w="1671891">
                <a:moveTo>
                  <a:pt x="0" y="0"/>
                </a:moveTo>
                <a:lnTo>
                  <a:pt x="1671891" y="0"/>
                </a:lnTo>
                <a:lnTo>
                  <a:pt x="1671891" y="1487904"/>
                </a:lnTo>
                <a:lnTo>
                  <a:pt x="0" y="1487904"/>
                </a:lnTo>
                <a:lnTo>
                  <a:pt x="0" y="0"/>
                </a:lnTo>
                <a:close/>
              </a:path>
            </a:pathLst>
          </a:custGeom>
          <a:blipFill>
            <a:blip r:embed="rId9"/>
            <a:stretch>
              <a:fillRect l="0" t="-12365" r="0" b="0"/>
            </a:stretch>
          </a:blipFill>
        </p:spPr>
      </p:sp>
      <p:sp>
        <p:nvSpPr>
          <p:cNvPr name="Freeform 27" id="27"/>
          <p:cNvSpPr/>
          <p:nvPr/>
        </p:nvSpPr>
        <p:spPr>
          <a:xfrm flipH="false" flipV="false" rot="0">
            <a:off x="5461010" y="7055066"/>
            <a:ext cx="1258420" cy="1270608"/>
          </a:xfrm>
          <a:custGeom>
            <a:avLst/>
            <a:gdLst/>
            <a:ahLst/>
            <a:cxnLst/>
            <a:rect r="r" b="b" t="t" l="l"/>
            <a:pathLst>
              <a:path h="1270608" w="1258420">
                <a:moveTo>
                  <a:pt x="0" y="0"/>
                </a:moveTo>
                <a:lnTo>
                  <a:pt x="1258420" y="0"/>
                </a:lnTo>
                <a:lnTo>
                  <a:pt x="1258420" y="1270608"/>
                </a:lnTo>
                <a:lnTo>
                  <a:pt x="0" y="1270608"/>
                </a:lnTo>
                <a:lnTo>
                  <a:pt x="0" y="0"/>
                </a:lnTo>
                <a:close/>
              </a:path>
            </a:pathLst>
          </a:custGeom>
          <a:blipFill>
            <a:blip r:embed="rId10"/>
            <a:stretch>
              <a:fillRect l="0" t="0" r="0" b="0"/>
            </a:stretch>
          </a:blipFill>
        </p:spPr>
      </p:sp>
      <p:sp>
        <p:nvSpPr>
          <p:cNvPr name="Freeform 28" id="28"/>
          <p:cNvSpPr/>
          <p:nvPr/>
        </p:nvSpPr>
        <p:spPr>
          <a:xfrm flipH="false" flipV="false" rot="0">
            <a:off x="3473165" y="7010622"/>
            <a:ext cx="969991" cy="1433911"/>
          </a:xfrm>
          <a:custGeom>
            <a:avLst/>
            <a:gdLst/>
            <a:ahLst/>
            <a:cxnLst/>
            <a:rect r="r" b="b" t="t" l="l"/>
            <a:pathLst>
              <a:path h="1433911" w="969991">
                <a:moveTo>
                  <a:pt x="0" y="0"/>
                </a:moveTo>
                <a:lnTo>
                  <a:pt x="969992" y="0"/>
                </a:lnTo>
                <a:lnTo>
                  <a:pt x="969992" y="1433910"/>
                </a:lnTo>
                <a:lnTo>
                  <a:pt x="0" y="1433910"/>
                </a:lnTo>
                <a:lnTo>
                  <a:pt x="0" y="0"/>
                </a:lnTo>
                <a:close/>
              </a:path>
            </a:pathLst>
          </a:custGeom>
          <a:blipFill>
            <a:blip r:embed="rId11"/>
            <a:stretch>
              <a:fillRect l="-89915" t="-31922" r="-8290" b="-2156"/>
            </a:stretch>
          </a:blipFill>
        </p:spPr>
      </p:sp>
      <p:sp>
        <p:nvSpPr>
          <p:cNvPr name="Freeform 29" id="29"/>
          <p:cNvSpPr/>
          <p:nvPr/>
        </p:nvSpPr>
        <p:spPr>
          <a:xfrm flipH="false" flipV="false" rot="0">
            <a:off x="3263981" y="4115825"/>
            <a:ext cx="1649804" cy="1649804"/>
          </a:xfrm>
          <a:custGeom>
            <a:avLst/>
            <a:gdLst/>
            <a:ahLst/>
            <a:cxnLst/>
            <a:rect r="r" b="b" t="t" l="l"/>
            <a:pathLst>
              <a:path h="1649804" w="1649804">
                <a:moveTo>
                  <a:pt x="0" y="0"/>
                </a:moveTo>
                <a:lnTo>
                  <a:pt x="1649804" y="0"/>
                </a:lnTo>
                <a:lnTo>
                  <a:pt x="1649804" y="1649803"/>
                </a:lnTo>
                <a:lnTo>
                  <a:pt x="0" y="1649803"/>
                </a:lnTo>
                <a:lnTo>
                  <a:pt x="0" y="0"/>
                </a:lnTo>
                <a:close/>
              </a:path>
            </a:pathLst>
          </a:custGeom>
          <a:blipFill>
            <a:blip r:embed="rId12"/>
            <a:stretch>
              <a:fillRect l="0" t="0" r="0" b="0"/>
            </a:stretch>
          </a:blipFill>
        </p:spPr>
      </p:sp>
      <p:sp>
        <p:nvSpPr>
          <p:cNvPr name="TextBox 30" id="30"/>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11</a:t>
            </a:r>
          </a:p>
        </p:txBody>
      </p:sp>
      <p:sp>
        <p:nvSpPr>
          <p:cNvPr name="TextBox 31" id="31"/>
          <p:cNvSpPr txBox="true"/>
          <p:nvPr/>
        </p:nvSpPr>
        <p:spPr>
          <a:xfrm rot="0">
            <a:off x="3204835" y="8541405"/>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Smart CCTV</a:t>
            </a:r>
          </a:p>
          <a:p>
            <a:pPr algn="ctr">
              <a:lnSpc>
                <a:spcPts val="1679"/>
              </a:lnSpc>
            </a:pPr>
            <a:r>
              <a:rPr lang="en-US" sz="1200">
                <a:solidFill>
                  <a:srgbClr val="103F6B"/>
                </a:solidFill>
                <a:latin typeface="Montserrat"/>
                <a:ea typeface="Montserrat"/>
                <a:cs typeface="Montserrat"/>
                <a:sym typeface="Montserrat"/>
              </a:rPr>
              <a:t>TUYA</a:t>
            </a:r>
          </a:p>
        </p:txBody>
      </p:sp>
      <p:sp>
        <p:nvSpPr>
          <p:cNvPr name="TextBox 32" id="32"/>
          <p:cNvSpPr txBox="true"/>
          <p:nvPr/>
        </p:nvSpPr>
        <p:spPr>
          <a:xfrm rot="0">
            <a:off x="5334290" y="8541405"/>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Resun Aerator</a:t>
            </a:r>
          </a:p>
          <a:p>
            <a:pPr algn="ctr">
              <a:lnSpc>
                <a:spcPts val="1679"/>
              </a:lnSpc>
            </a:pPr>
            <a:r>
              <a:rPr lang="en-US" sz="1200">
                <a:solidFill>
                  <a:srgbClr val="103F6B"/>
                </a:solidFill>
                <a:latin typeface="Montserrat"/>
                <a:ea typeface="Montserrat"/>
                <a:cs typeface="Montserrat"/>
                <a:sym typeface="Montserrat"/>
              </a:rPr>
              <a:t>LP 100</a:t>
            </a:r>
          </a:p>
        </p:txBody>
      </p:sp>
      <p:sp>
        <p:nvSpPr>
          <p:cNvPr name="TextBox 33" id="33"/>
          <p:cNvSpPr txBox="true"/>
          <p:nvPr/>
        </p:nvSpPr>
        <p:spPr>
          <a:xfrm rot="0">
            <a:off x="1080000" y="691425"/>
            <a:ext cx="5241466" cy="280633"/>
          </a:xfrm>
          <a:prstGeom prst="rect">
            <a:avLst/>
          </a:prstGeom>
        </p:spPr>
        <p:txBody>
          <a:bodyPr anchor="t" rtlCol="false" tIns="0" lIns="0" bIns="0" rIns="0">
            <a:spAutoFit/>
          </a:bodyPr>
          <a:lstStyle/>
          <a:p>
            <a:pPr algn="just">
              <a:lnSpc>
                <a:spcPts val="2379"/>
              </a:lnSpc>
            </a:pPr>
            <a:r>
              <a:rPr lang="en-US" sz="1699" b="true">
                <a:solidFill>
                  <a:srgbClr val="103F6B"/>
                </a:solidFill>
                <a:latin typeface="Montserrat Bold"/>
                <a:ea typeface="Montserrat Bold"/>
                <a:cs typeface="Montserrat Bold"/>
                <a:sym typeface="Montserrat Bold"/>
              </a:rPr>
              <a:t>Spesifikasi Alat &amp; Bahan KOLAM CERDAS</a:t>
            </a:r>
          </a:p>
        </p:txBody>
      </p:sp>
      <p:sp>
        <p:nvSpPr>
          <p:cNvPr name="TextBox 34" id="34"/>
          <p:cNvSpPr txBox="true"/>
          <p:nvPr/>
        </p:nvSpPr>
        <p:spPr>
          <a:xfrm rot="0">
            <a:off x="1080000" y="3073029"/>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Kolam D-3</a:t>
            </a:r>
          </a:p>
          <a:p>
            <a:pPr algn="ctr">
              <a:lnSpc>
                <a:spcPts val="1679"/>
              </a:lnSpc>
            </a:pPr>
            <a:r>
              <a:rPr lang="en-US" sz="1200">
                <a:solidFill>
                  <a:srgbClr val="103F6B"/>
                </a:solidFill>
                <a:latin typeface="Montserrat"/>
                <a:ea typeface="Montserrat"/>
                <a:cs typeface="Montserrat"/>
                <a:sym typeface="Montserrat"/>
              </a:rPr>
              <a:t>HDPE </a:t>
            </a:r>
            <a:r>
              <a:rPr lang="en-US" sz="1200">
                <a:solidFill>
                  <a:srgbClr val="103F6B"/>
                </a:solidFill>
                <a:latin typeface="Montserrat"/>
                <a:ea typeface="Montserrat"/>
                <a:cs typeface="Montserrat"/>
                <a:sym typeface="Montserrat"/>
              </a:rPr>
              <a:t>500 Mikron</a:t>
            </a:r>
          </a:p>
        </p:txBody>
      </p:sp>
      <p:sp>
        <p:nvSpPr>
          <p:cNvPr name="TextBox 35" id="35"/>
          <p:cNvSpPr txBox="true"/>
          <p:nvPr/>
        </p:nvSpPr>
        <p:spPr>
          <a:xfrm rot="0">
            <a:off x="1080000" y="5844278"/>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Kaldness</a:t>
            </a:r>
          </a:p>
          <a:p>
            <a:pPr algn="ctr">
              <a:lnSpc>
                <a:spcPts val="1679"/>
              </a:lnSpc>
            </a:pPr>
            <a:r>
              <a:rPr lang="en-US" sz="1200">
                <a:solidFill>
                  <a:srgbClr val="103F6B"/>
                </a:solidFill>
                <a:latin typeface="Montserrat"/>
                <a:ea typeface="Montserrat"/>
                <a:cs typeface="Montserrat"/>
                <a:sym typeface="Montserrat"/>
              </a:rPr>
              <a:t>K3</a:t>
            </a:r>
          </a:p>
        </p:txBody>
      </p:sp>
      <p:sp>
        <p:nvSpPr>
          <p:cNvPr name="TextBox 36" id="36"/>
          <p:cNvSpPr txBox="true"/>
          <p:nvPr/>
        </p:nvSpPr>
        <p:spPr>
          <a:xfrm rot="0">
            <a:off x="1080000" y="8541405"/>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Submersible </a:t>
            </a:r>
            <a:r>
              <a:rPr lang="en-US" sz="1200">
                <a:solidFill>
                  <a:srgbClr val="103F6B"/>
                </a:solidFill>
                <a:latin typeface="Montserrat"/>
                <a:ea typeface="Montserrat"/>
                <a:cs typeface="Montserrat"/>
                <a:sym typeface="Montserrat"/>
              </a:rPr>
              <a:t>Pump</a:t>
            </a:r>
          </a:p>
          <a:p>
            <a:pPr algn="ctr">
              <a:lnSpc>
                <a:spcPts val="1679"/>
              </a:lnSpc>
            </a:pPr>
            <a:r>
              <a:rPr lang="en-US" sz="1200">
                <a:solidFill>
                  <a:srgbClr val="103F6B"/>
                </a:solidFill>
                <a:latin typeface="Montserrat"/>
                <a:ea typeface="Montserrat"/>
                <a:cs typeface="Montserrat"/>
                <a:sym typeface="Montserrat"/>
              </a:rPr>
              <a:t>CEF 26000</a:t>
            </a:r>
          </a:p>
        </p:txBody>
      </p:sp>
      <p:sp>
        <p:nvSpPr>
          <p:cNvPr name="TextBox 37" id="37"/>
          <p:cNvSpPr txBox="true"/>
          <p:nvPr/>
        </p:nvSpPr>
        <p:spPr>
          <a:xfrm rot="0">
            <a:off x="3204835" y="3073029"/>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AI FEEDER</a:t>
            </a:r>
          </a:p>
          <a:p>
            <a:pPr algn="ctr">
              <a:lnSpc>
                <a:spcPts val="1679"/>
              </a:lnSpc>
            </a:pPr>
            <a:r>
              <a:rPr lang="en-US" sz="1200">
                <a:solidFill>
                  <a:srgbClr val="103F6B"/>
                </a:solidFill>
                <a:latin typeface="Montserrat"/>
                <a:ea typeface="Montserrat"/>
                <a:cs typeface="Montserrat"/>
                <a:sym typeface="Montserrat"/>
              </a:rPr>
              <a:t>Pro-SMAX Lite</a:t>
            </a:r>
          </a:p>
        </p:txBody>
      </p:sp>
      <p:sp>
        <p:nvSpPr>
          <p:cNvPr name="TextBox 38" id="38"/>
          <p:cNvSpPr txBox="true"/>
          <p:nvPr/>
        </p:nvSpPr>
        <p:spPr>
          <a:xfrm rot="0">
            <a:off x="3093176" y="5844278"/>
            <a:ext cx="1733648"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IoT Smart Control</a:t>
            </a:r>
          </a:p>
          <a:p>
            <a:pPr algn="ctr">
              <a:lnSpc>
                <a:spcPts val="1679"/>
              </a:lnSpc>
            </a:pPr>
            <a:r>
              <a:rPr lang="en-US" sz="1200">
                <a:solidFill>
                  <a:srgbClr val="103F6B"/>
                </a:solidFill>
                <a:latin typeface="Montserrat"/>
                <a:ea typeface="Montserrat"/>
                <a:cs typeface="Montserrat"/>
                <a:sym typeface="Montserrat"/>
              </a:rPr>
              <a:t>TUYA RTOS Platform</a:t>
            </a:r>
          </a:p>
        </p:txBody>
      </p:sp>
      <p:sp>
        <p:nvSpPr>
          <p:cNvPr name="TextBox 39" id="39"/>
          <p:cNvSpPr txBox="true"/>
          <p:nvPr/>
        </p:nvSpPr>
        <p:spPr>
          <a:xfrm rot="0">
            <a:off x="5334290" y="3073029"/>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Drum Fiber</a:t>
            </a:r>
          </a:p>
          <a:p>
            <a:pPr algn="ctr">
              <a:lnSpc>
                <a:spcPts val="1679"/>
              </a:lnSpc>
            </a:pPr>
            <a:r>
              <a:rPr lang="en-US" sz="1200">
                <a:solidFill>
                  <a:srgbClr val="103F6B"/>
                </a:solidFill>
                <a:latin typeface="Montserrat"/>
                <a:ea typeface="Montserrat"/>
                <a:cs typeface="Montserrat"/>
                <a:sym typeface="Montserrat"/>
              </a:rPr>
              <a:t>200 Liter</a:t>
            </a:r>
          </a:p>
        </p:txBody>
      </p:sp>
      <p:sp>
        <p:nvSpPr>
          <p:cNvPr name="TextBox 40" id="40"/>
          <p:cNvSpPr txBox="true"/>
          <p:nvPr/>
        </p:nvSpPr>
        <p:spPr>
          <a:xfrm rot="0">
            <a:off x="5334290" y="5844278"/>
            <a:ext cx="1510330"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8 in 1 </a:t>
            </a:r>
          </a:p>
          <a:p>
            <a:pPr algn="ctr">
              <a:lnSpc>
                <a:spcPts val="1679"/>
              </a:lnSpc>
            </a:pPr>
            <a:r>
              <a:rPr lang="en-US" sz="1200">
                <a:solidFill>
                  <a:srgbClr val="103F6B"/>
                </a:solidFill>
                <a:latin typeface="Montserrat"/>
                <a:ea typeface="Montserrat"/>
                <a:cs typeface="Montserrat"/>
                <a:sym typeface="Montserrat"/>
              </a:rPr>
              <a:t>TUYA Water Sensor</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80000" y="1906409"/>
            <a:ext cx="1654296" cy="3273309"/>
            <a:chOff x="0" y="0"/>
            <a:chExt cx="2620010" cy="5184140"/>
          </a:xfrm>
        </p:grpSpPr>
        <p:sp>
          <p:nvSpPr>
            <p:cNvPr name="Freeform 3" id="3"/>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4" id="4"/>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10947" t="0" r="-10947" b="0"/>
              </a:stretch>
            </a:blipFill>
          </p:spPr>
        </p:sp>
        <p:sp>
          <p:nvSpPr>
            <p:cNvPr name="Freeform 5" id="5"/>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6" id="6"/>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7" id="7"/>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8" id="8"/>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9" id="9"/>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0" id="10"/>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1" id="11"/>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12" id="12"/>
          <p:cNvGrpSpPr>
            <a:grpSpLocks noChangeAspect="true"/>
          </p:cNvGrpSpPr>
          <p:nvPr/>
        </p:nvGrpSpPr>
        <p:grpSpPr>
          <a:xfrm rot="0">
            <a:off x="1080000" y="6113376"/>
            <a:ext cx="1654296" cy="3273309"/>
            <a:chOff x="0" y="0"/>
            <a:chExt cx="2620010" cy="5184140"/>
          </a:xfrm>
        </p:grpSpPr>
        <p:sp>
          <p:nvSpPr>
            <p:cNvPr name="Freeform 13" id="13"/>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4" id="14"/>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2" t="0" r="-112" b="0"/>
              </a:stretch>
            </a:blipFill>
          </p:spPr>
        </p:sp>
        <p:sp>
          <p:nvSpPr>
            <p:cNvPr name="Freeform 15" id="15"/>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6" id="16"/>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17" id="17"/>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8" id="18"/>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9" id="19"/>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20" id="20"/>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21" id="21"/>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22" id="22"/>
          <p:cNvGrpSpPr>
            <a:grpSpLocks noChangeAspect="true"/>
          </p:cNvGrpSpPr>
          <p:nvPr/>
        </p:nvGrpSpPr>
        <p:grpSpPr>
          <a:xfrm rot="0">
            <a:off x="5185704" y="1906409"/>
            <a:ext cx="1654296" cy="3273309"/>
            <a:chOff x="0" y="0"/>
            <a:chExt cx="2620010" cy="5184140"/>
          </a:xfrm>
        </p:grpSpPr>
        <p:sp>
          <p:nvSpPr>
            <p:cNvPr name="Freeform 23" id="23"/>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24" id="24"/>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0" t="-1273" r="0" b="-1273"/>
              </a:stretch>
            </a:blipFill>
          </p:spPr>
        </p:sp>
        <p:sp>
          <p:nvSpPr>
            <p:cNvPr name="Freeform 25" id="25"/>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26" id="26"/>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27" id="27"/>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28" id="28"/>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29" id="29"/>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30" id="30"/>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31" id="31"/>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32" id="32"/>
          <p:cNvGrpSpPr>
            <a:grpSpLocks noChangeAspect="true"/>
          </p:cNvGrpSpPr>
          <p:nvPr/>
        </p:nvGrpSpPr>
        <p:grpSpPr>
          <a:xfrm rot="0">
            <a:off x="5185704" y="6113376"/>
            <a:ext cx="1654296" cy="3273309"/>
            <a:chOff x="0" y="0"/>
            <a:chExt cx="2620010" cy="5184140"/>
          </a:xfrm>
        </p:grpSpPr>
        <p:sp>
          <p:nvSpPr>
            <p:cNvPr name="Freeform 33" id="33"/>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34" id="34"/>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0" t="-1273" r="0" b="-1273"/>
              </a:stretch>
            </a:blipFill>
          </p:spPr>
        </p:sp>
        <p:sp>
          <p:nvSpPr>
            <p:cNvPr name="Freeform 35" id="35"/>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36" id="36"/>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37" id="37"/>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38" id="38"/>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39" id="39"/>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40" id="40"/>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41" id="41"/>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42" id="42"/>
          <p:cNvGrpSpPr>
            <a:grpSpLocks noChangeAspect="true"/>
          </p:cNvGrpSpPr>
          <p:nvPr/>
        </p:nvGrpSpPr>
        <p:grpSpPr>
          <a:xfrm rot="0">
            <a:off x="3132852" y="1906409"/>
            <a:ext cx="1654296" cy="3273309"/>
            <a:chOff x="0" y="0"/>
            <a:chExt cx="2620010" cy="5184140"/>
          </a:xfrm>
        </p:grpSpPr>
        <p:sp>
          <p:nvSpPr>
            <p:cNvPr name="Freeform 43" id="43"/>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44" id="44"/>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49" t="0" r="-49" b="0"/>
              </a:stretch>
            </a:blipFill>
          </p:spPr>
        </p:sp>
        <p:sp>
          <p:nvSpPr>
            <p:cNvPr name="Freeform 45" id="45"/>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46" id="46"/>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47" id="47"/>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48" id="48"/>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49" id="49"/>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50" id="50"/>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51" id="51"/>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52" id="52"/>
          <p:cNvGrpSpPr>
            <a:grpSpLocks noChangeAspect="true"/>
          </p:cNvGrpSpPr>
          <p:nvPr/>
        </p:nvGrpSpPr>
        <p:grpSpPr>
          <a:xfrm rot="0">
            <a:off x="3132852" y="6113376"/>
            <a:ext cx="1654296" cy="3273309"/>
            <a:chOff x="0" y="0"/>
            <a:chExt cx="2620010" cy="5184140"/>
          </a:xfrm>
        </p:grpSpPr>
        <p:sp>
          <p:nvSpPr>
            <p:cNvPr name="Freeform 53" id="53"/>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54" id="54"/>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0" t="-1273" r="0" b="-1273"/>
              </a:stretch>
            </a:blipFill>
          </p:spPr>
        </p:sp>
        <p:sp>
          <p:nvSpPr>
            <p:cNvPr name="Freeform 55" id="55"/>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56" id="56"/>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sp>
        <p:sp>
          <p:nvSpPr>
            <p:cNvPr name="Freeform 57" id="57"/>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58" id="58"/>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59" id="59"/>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60" id="60"/>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61" id="61"/>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sp>
        <p:nvSpPr>
          <p:cNvPr name="Freeform 62" id="62"/>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3" id="63"/>
          <p:cNvSpPr txBox="true"/>
          <p:nvPr/>
        </p:nvSpPr>
        <p:spPr>
          <a:xfrm rot="0">
            <a:off x="1080000" y="1426887"/>
            <a:ext cx="1654296"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Water Quality </a:t>
            </a:r>
          </a:p>
          <a:p>
            <a:pPr algn="ctr">
              <a:lnSpc>
                <a:spcPts val="1679"/>
              </a:lnSpc>
            </a:pPr>
            <a:r>
              <a:rPr lang="en-US" sz="1200">
                <a:solidFill>
                  <a:srgbClr val="103F6B"/>
                </a:solidFill>
                <a:latin typeface="Montserrat"/>
                <a:ea typeface="Montserrat"/>
                <a:cs typeface="Montserrat"/>
                <a:sym typeface="Montserrat"/>
              </a:rPr>
              <a:t>IoT Monitoring</a:t>
            </a:r>
          </a:p>
        </p:txBody>
      </p:sp>
      <p:sp>
        <p:nvSpPr>
          <p:cNvPr name="TextBox 64" id="64"/>
          <p:cNvSpPr txBox="true"/>
          <p:nvPr/>
        </p:nvSpPr>
        <p:spPr>
          <a:xfrm rot="0">
            <a:off x="1080000" y="5634548"/>
            <a:ext cx="1654296"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Smart CCTV</a:t>
            </a:r>
          </a:p>
          <a:p>
            <a:pPr algn="ctr">
              <a:lnSpc>
                <a:spcPts val="1679"/>
              </a:lnSpc>
            </a:pPr>
            <a:r>
              <a:rPr lang="en-US" sz="1200">
                <a:solidFill>
                  <a:srgbClr val="103F6B"/>
                </a:solidFill>
                <a:latin typeface="Montserrat"/>
                <a:ea typeface="Montserrat"/>
                <a:cs typeface="Montserrat"/>
                <a:sym typeface="Montserrat"/>
              </a:rPr>
              <a:t>IoT Monitoring</a:t>
            </a:r>
          </a:p>
        </p:txBody>
      </p:sp>
      <p:sp>
        <p:nvSpPr>
          <p:cNvPr name="TextBox 65" id="65"/>
          <p:cNvSpPr txBox="true"/>
          <p:nvPr/>
        </p:nvSpPr>
        <p:spPr>
          <a:xfrm rot="0">
            <a:off x="3132852" y="1426887"/>
            <a:ext cx="1654296"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AI FEEDER</a:t>
            </a:r>
          </a:p>
          <a:p>
            <a:pPr algn="ctr">
              <a:lnSpc>
                <a:spcPts val="1679"/>
              </a:lnSpc>
            </a:pPr>
            <a:r>
              <a:rPr lang="en-US" sz="1200">
                <a:solidFill>
                  <a:srgbClr val="103F6B"/>
                </a:solidFill>
                <a:latin typeface="Montserrat"/>
                <a:ea typeface="Montserrat"/>
                <a:cs typeface="Montserrat"/>
                <a:sym typeface="Montserrat"/>
              </a:rPr>
              <a:t>IoT Controller</a:t>
            </a:r>
          </a:p>
        </p:txBody>
      </p:sp>
      <p:sp>
        <p:nvSpPr>
          <p:cNvPr name="TextBox 66" id="66"/>
          <p:cNvSpPr txBox="true"/>
          <p:nvPr/>
        </p:nvSpPr>
        <p:spPr>
          <a:xfrm rot="0">
            <a:off x="3042511" y="5634548"/>
            <a:ext cx="1834977"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Aplikasi ERP</a:t>
            </a:r>
          </a:p>
          <a:p>
            <a:pPr algn="ctr">
              <a:lnSpc>
                <a:spcPts val="1679"/>
              </a:lnSpc>
            </a:pPr>
            <a:r>
              <a:rPr lang="en-US" sz="1200">
                <a:solidFill>
                  <a:srgbClr val="103F6B"/>
                </a:solidFill>
                <a:latin typeface="Montserrat"/>
                <a:ea typeface="Montserrat"/>
                <a:cs typeface="Montserrat"/>
                <a:sym typeface="Montserrat"/>
              </a:rPr>
              <a:t>Produksi Kolam Cerdas</a:t>
            </a:r>
          </a:p>
        </p:txBody>
      </p:sp>
      <p:sp>
        <p:nvSpPr>
          <p:cNvPr name="TextBox 67" id="67"/>
          <p:cNvSpPr txBox="true"/>
          <p:nvPr/>
        </p:nvSpPr>
        <p:spPr>
          <a:xfrm rot="0">
            <a:off x="5187198" y="1426887"/>
            <a:ext cx="1654296"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Smart Aquaculture</a:t>
            </a:r>
          </a:p>
          <a:p>
            <a:pPr algn="ctr">
              <a:lnSpc>
                <a:spcPts val="1679"/>
              </a:lnSpc>
            </a:pPr>
            <a:r>
              <a:rPr lang="en-US" sz="1200">
                <a:solidFill>
                  <a:srgbClr val="103F6B"/>
                </a:solidFill>
                <a:latin typeface="Montserrat"/>
                <a:ea typeface="Montserrat"/>
                <a:cs typeface="Montserrat"/>
                <a:sym typeface="Montserrat"/>
              </a:rPr>
              <a:t>AI Analysis App</a:t>
            </a:r>
          </a:p>
        </p:txBody>
      </p:sp>
      <p:sp>
        <p:nvSpPr>
          <p:cNvPr name="TextBox 68" id="68"/>
          <p:cNvSpPr txBox="true"/>
          <p:nvPr/>
        </p:nvSpPr>
        <p:spPr>
          <a:xfrm rot="0">
            <a:off x="5187198" y="5634548"/>
            <a:ext cx="1654296" cy="407521"/>
          </a:xfrm>
          <a:prstGeom prst="rect">
            <a:avLst/>
          </a:prstGeom>
        </p:spPr>
        <p:txBody>
          <a:bodyPr anchor="t" rtlCol="false" tIns="0" lIns="0" bIns="0" rIns="0">
            <a:spAutoFit/>
          </a:bodyPr>
          <a:lstStyle/>
          <a:p>
            <a:pPr algn="ctr">
              <a:lnSpc>
                <a:spcPts val="1679"/>
              </a:lnSpc>
            </a:pPr>
            <a:r>
              <a:rPr lang="en-US" sz="1200">
                <a:solidFill>
                  <a:srgbClr val="103F6B"/>
                </a:solidFill>
                <a:latin typeface="Montserrat"/>
                <a:ea typeface="Montserrat"/>
                <a:cs typeface="Montserrat"/>
                <a:sym typeface="Montserrat"/>
              </a:rPr>
              <a:t>Aplikasi Keuangan</a:t>
            </a:r>
          </a:p>
          <a:p>
            <a:pPr algn="ctr">
              <a:lnSpc>
                <a:spcPts val="1679"/>
              </a:lnSpc>
            </a:pPr>
            <a:r>
              <a:rPr lang="en-US" sz="1200">
                <a:solidFill>
                  <a:srgbClr val="103F6B"/>
                </a:solidFill>
                <a:latin typeface="Montserrat"/>
                <a:ea typeface="Montserrat"/>
                <a:cs typeface="Montserrat"/>
                <a:sym typeface="Montserrat"/>
              </a:rPr>
              <a:t>Budidaya Tilapia</a:t>
            </a:r>
          </a:p>
        </p:txBody>
      </p:sp>
      <p:sp>
        <p:nvSpPr>
          <p:cNvPr name="TextBox 69" id="69"/>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12</a:t>
            </a:r>
          </a:p>
        </p:txBody>
      </p:sp>
      <p:sp>
        <p:nvSpPr>
          <p:cNvPr name="TextBox 70" id="70"/>
          <p:cNvSpPr txBox="true"/>
          <p:nvPr/>
        </p:nvSpPr>
        <p:spPr>
          <a:xfrm rot="0">
            <a:off x="1080000" y="691425"/>
            <a:ext cx="4571884" cy="280633"/>
          </a:xfrm>
          <a:prstGeom prst="rect">
            <a:avLst/>
          </a:prstGeom>
        </p:spPr>
        <p:txBody>
          <a:bodyPr anchor="t" rtlCol="false" tIns="0" lIns="0" bIns="0" rIns="0">
            <a:spAutoFit/>
          </a:bodyPr>
          <a:lstStyle/>
          <a:p>
            <a:pPr algn="just">
              <a:lnSpc>
                <a:spcPts val="2379"/>
              </a:lnSpc>
            </a:pPr>
            <a:r>
              <a:rPr lang="en-US" sz="1699" b="true">
                <a:solidFill>
                  <a:srgbClr val="103F6B"/>
                </a:solidFill>
                <a:latin typeface="Montserrat Bold"/>
                <a:ea typeface="Montserrat Bold"/>
                <a:cs typeface="Montserrat Bold"/>
                <a:sym typeface="Montserrat Bold"/>
              </a:rPr>
              <a:t>Ekosistem Aplikasi KOLAM CERDAS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13</a:t>
            </a:r>
          </a:p>
        </p:txBody>
      </p:sp>
      <p:sp>
        <p:nvSpPr>
          <p:cNvPr name="TextBox 4" id="4"/>
          <p:cNvSpPr txBox="true"/>
          <p:nvPr/>
        </p:nvSpPr>
        <p:spPr>
          <a:xfrm rot="0">
            <a:off x="1080000" y="2056461"/>
            <a:ext cx="5760000" cy="2502277"/>
          </a:xfrm>
          <a:prstGeom prst="rect">
            <a:avLst/>
          </a:prstGeom>
        </p:spPr>
        <p:txBody>
          <a:bodyPr anchor="t" rtlCol="false" tIns="0" lIns="0" bIns="0" rIns="0">
            <a:spAutoFit/>
          </a:bodyPr>
          <a:lstStyle/>
          <a:p>
            <a:pPr algn="just">
              <a:lnSpc>
                <a:spcPts val="1680"/>
              </a:lnSpc>
            </a:pPr>
          </a:p>
          <a:p>
            <a:pPr algn="just">
              <a:lnSpc>
                <a:spcPts val="1680"/>
              </a:lnSpc>
            </a:pPr>
            <a:r>
              <a:rPr lang="en-US" sz="1200">
                <a:solidFill>
                  <a:srgbClr val="103F6B"/>
                </a:solidFill>
                <a:latin typeface="Montserrat"/>
                <a:ea typeface="Montserrat"/>
                <a:cs typeface="Montserrat"/>
                <a:sym typeface="Montserrat"/>
              </a:rPr>
              <a:t>Proses produksi KOLAM CERDAS akan diimplementasikan melalui mekanisme swakelola (DIY) yang memberdayakan masyarakat lokal, dengan dukungan teknis dan pendampingan dari POSYANTEKDES Inovasi Abadi Kemloko. Guna menjamin efektivitas dan kualitas produksi KOLAM CERDAS, POSYANTEKDES Inovasi Abadi Kemloko telah mengembangkan dan menerapkan sistem manajemen produksi berbasis manajemen rantai pasok (Enterprise Resource Planning / ERP). Sistem ini dirancang untuk mengoptimalkan proses perencanaan, pengadaan bahan baku, dan pencatatan operasional, sehingga tercipta proses produksi yang terstruktur, efisien, dan transparan.</a:t>
            </a:r>
          </a:p>
          <a:p>
            <a:pPr algn="just">
              <a:lnSpc>
                <a:spcPts val="1680"/>
              </a:lnSpc>
            </a:pPr>
          </a:p>
        </p:txBody>
      </p:sp>
      <p:sp>
        <p:nvSpPr>
          <p:cNvPr name="TextBox 5" id="5"/>
          <p:cNvSpPr txBox="true"/>
          <p:nvPr/>
        </p:nvSpPr>
        <p:spPr>
          <a:xfrm rot="0">
            <a:off x="1080000" y="5279509"/>
            <a:ext cx="5760000" cy="2292801"/>
          </a:xfrm>
          <a:prstGeom prst="rect">
            <a:avLst/>
          </a:prstGeom>
        </p:spPr>
        <p:txBody>
          <a:bodyPr anchor="t" rtlCol="false" tIns="0" lIns="0" bIns="0" rIns="0">
            <a:spAutoFit/>
          </a:bodyPr>
          <a:lstStyle/>
          <a:p>
            <a:pPr algn="just">
              <a:lnSpc>
                <a:spcPts val="1680"/>
              </a:lnSpc>
            </a:pPr>
          </a:p>
          <a:p>
            <a:pPr algn="just">
              <a:lnSpc>
                <a:spcPts val="1680"/>
              </a:lnSpc>
            </a:pPr>
            <a:r>
              <a:rPr lang="en-US" sz="1200">
                <a:solidFill>
                  <a:srgbClr val="103F6B"/>
                </a:solidFill>
                <a:latin typeface="Montserrat"/>
                <a:ea typeface="Montserrat"/>
                <a:cs typeface="Montserrat"/>
                <a:sym typeface="Montserrat"/>
              </a:rPr>
              <a:t>Kegiatan pelatihan untuk pendayagunaan KOLAM CERDAS terdiri dari dua kegiatan. Yang pertama yaitu </a:t>
            </a:r>
            <a:r>
              <a:rPr lang="en-US" sz="1200" b="true">
                <a:solidFill>
                  <a:srgbClr val="103F6B"/>
                </a:solidFill>
                <a:latin typeface="Montserrat Bold"/>
                <a:ea typeface="Montserrat Bold"/>
                <a:cs typeface="Montserrat Bold"/>
                <a:sym typeface="Montserrat Bold"/>
              </a:rPr>
              <a:t>pelatihan produksi KOLAM CERDAS</a:t>
            </a:r>
            <a:r>
              <a:rPr lang="en-US" sz="1200">
                <a:solidFill>
                  <a:srgbClr val="103F6B"/>
                </a:solidFill>
                <a:latin typeface="Montserrat"/>
                <a:ea typeface="Montserrat"/>
                <a:cs typeface="Montserrat"/>
                <a:sym typeface="Montserrat"/>
              </a:rPr>
              <a:t>, sebagai bagian dari proses pemberdayaan dan upaya peningkatan penguasaan teknologi bagi masyarakat Desa Kemloko. Dalam pelatihan ini masyarakat akan diberi wawasan tentang teknologi IoT, AI, dan RAS yang digunakan pada KOLAM CERDAS. Selain itu dalam pelatihan ini juga akan dibekali tentang bagaimana cara merakit KOLAM CERDAS dengan metode kerja berbasis ERP. Output pelatihan ini diharapkan masyarakat Desa Kemloko dapat berpartisipasi dalam proses produksi KOLAM CERDAS dengan terbentuknya Kelompok Produksi KOLAM CERDAS.</a:t>
            </a:r>
          </a:p>
        </p:txBody>
      </p:sp>
      <p:sp>
        <p:nvSpPr>
          <p:cNvPr name="TextBox 6" id="6"/>
          <p:cNvSpPr txBox="true"/>
          <p:nvPr/>
        </p:nvSpPr>
        <p:spPr>
          <a:xfrm rot="0">
            <a:off x="1080000" y="7581836"/>
            <a:ext cx="5760000" cy="1454899"/>
          </a:xfrm>
          <a:prstGeom prst="rect">
            <a:avLst/>
          </a:prstGeom>
        </p:spPr>
        <p:txBody>
          <a:bodyPr anchor="t" rtlCol="false" tIns="0" lIns="0" bIns="0" rIns="0">
            <a:spAutoFit/>
          </a:bodyPr>
          <a:lstStyle/>
          <a:p>
            <a:pPr algn="just">
              <a:lnSpc>
                <a:spcPts val="1680"/>
              </a:lnSpc>
            </a:pPr>
          </a:p>
          <a:p>
            <a:pPr algn="just">
              <a:lnSpc>
                <a:spcPts val="1680"/>
              </a:lnSpc>
            </a:pPr>
            <a:r>
              <a:rPr lang="en-US" sz="1200">
                <a:solidFill>
                  <a:srgbClr val="103F6B"/>
                </a:solidFill>
                <a:latin typeface="Montserrat"/>
                <a:ea typeface="Montserrat"/>
                <a:cs typeface="Montserrat"/>
                <a:sym typeface="Montserrat"/>
              </a:rPr>
              <a:t>Yang kedua yakni </a:t>
            </a:r>
            <a:r>
              <a:rPr lang="en-US" sz="1200" b="true">
                <a:solidFill>
                  <a:srgbClr val="103F6B"/>
                </a:solidFill>
                <a:latin typeface="Montserrat Bold"/>
                <a:ea typeface="Montserrat Bold"/>
                <a:cs typeface="Montserrat Bold"/>
                <a:sym typeface="Montserrat Bold"/>
              </a:rPr>
              <a:t>Pelatihan Budidaya Tilapia menggunakan KOLAM CERDAS</a:t>
            </a:r>
            <a:r>
              <a:rPr lang="en-US" sz="1200">
                <a:solidFill>
                  <a:srgbClr val="103F6B"/>
                </a:solidFill>
                <a:latin typeface="Montserrat"/>
                <a:ea typeface="Montserrat"/>
                <a:cs typeface="Montserrat"/>
                <a:sym typeface="Montserrat"/>
              </a:rPr>
              <a:t>, dengan menghadirkan narasumber pembudidaya Tilapia berpengalaman. Dalam pelatihan ini juga akan diajarkan penggunaan aplikasi Sistem Keuangan Budidaya Tilapia untuk mempermudah pengelolaan dan transparansi keuangan pada proses bisnis Budidaya Tilapia.</a:t>
            </a:r>
          </a:p>
        </p:txBody>
      </p:sp>
      <p:sp>
        <p:nvSpPr>
          <p:cNvPr name="AutoShape 7" id="7"/>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TextBox 8" id="8"/>
          <p:cNvSpPr txBox="true"/>
          <p:nvPr/>
        </p:nvSpPr>
        <p:spPr>
          <a:xfrm rot="0">
            <a:off x="1080000" y="634275"/>
            <a:ext cx="5724000" cy="746388"/>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RENCANA PROGRAM/KEGIATAN</a:t>
            </a:r>
          </a:p>
        </p:txBody>
      </p:sp>
      <p:sp>
        <p:nvSpPr>
          <p:cNvPr name="TextBox 9" id="9"/>
          <p:cNvSpPr txBox="true"/>
          <p:nvPr/>
        </p:nvSpPr>
        <p:spPr>
          <a:xfrm rot="0">
            <a:off x="1080000" y="1499640"/>
            <a:ext cx="4571884" cy="532056"/>
          </a:xfrm>
          <a:prstGeom prst="rect">
            <a:avLst/>
          </a:prstGeom>
        </p:spPr>
        <p:txBody>
          <a:bodyPr anchor="t" rtlCol="false" tIns="0" lIns="0" bIns="0" rIns="0">
            <a:spAutoFit/>
          </a:bodyPr>
          <a:lstStyle/>
          <a:p>
            <a:pPr algn="just">
              <a:lnSpc>
                <a:spcPts val="1960"/>
              </a:lnSpc>
            </a:pPr>
            <a:r>
              <a:rPr lang="en-US" sz="1400" b="true">
                <a:solidFill>
                  <a:srgbClr val="103F6B"/>
                </a:solidFill>
                <a:latin typeface="Montserrat Bold"/>
                <a:ea typeface="Montserrat Bold"/>
                <a:cs typeface="Montserrat Bold"/>
                <a:sym typeface="Montserrat Bold"/>
              </a:rPr>
              <a:t>KEGIATAN 01</a:t>
            </a:r>
          </a:p>
          <a:p>
            <a:pPr algn="just">
              <a:lnSpc>
                <a:spcPts val="2379"/>
              </a:lnSpc>
            </a:pPr>
            <a:r>
              <a:rPr lang="en-US" sz="1699" b="true">
                <a:solidFill>
                  <a:srgbClr val="103F6B"/>
                </a:solidFill>
                <a:latin typeface="Montserrat Bold"/>
                <a:ea typeface="Montserrat Bold"/>
                <a:cs typeface="Montserrat Bold"/>
                <a:sym typeface="Montserrat Bold"/>
              </a:rPr>
              <a:t>Produksi KOLAM CERDAS</a:t>
            </a:r>
          </a:p>
        </p:txBody>
      </p:sp>
      <p:sp>
        <p:nvSpPr>
          <p:cNvPr name="TextBox 10" id="10"/>
          <p:cNvSpPr txBox="true"/>
          <p:nvPr/>
        </p:nvSpPr>
        <p:spPr>
          <a:xfrm rot="0">
            <a:off x="1080000" y="4713164"/>
            <a:ext cx="5045558" cy="559472"/>
          </a:xfrm>
          <a:prstGeom prst="rect">
            <a:avLst/>
          </a:prstGeom>
        </p:spPr>
        <p:txBody>
          <a:bodyPr anchor="t" rtlCol="false" tIns="0" lIns="0" bIns="0" rIns="0">
            <a:spAutoFit/>
          </a:bodyPr>
          <a:lstStyle/>
          <a:p>
            <a:pPr algn="just">
              <a:lnSpc>
                <a:spcPts val="2100"/>
              </a:lnSpc>
            </a:pPr>
            <a:r>
              <a:rPr lang="en-US" sz="1500" b="true">
                <a:solidFill>
                  <a:srgbClr val="103F6B"/>
                </a:solidFill>
                <a:latin typeface="Montserrat Bold"/>
                <a:ea typeface="Montserrat Bold"/>
                <a:cs typeface="Montserrat Bold"/>
                <a:sym typeface="Montserrat Bold"/>
              </a:rPr>
              <a:t>KEGIATAN 02</a:t>
            </a:r>
          </a:p>
          <a:p>
            <a:pPr algn="just">
              <a:lnSpc>
                <a:spcPts val="2379"/>
              </a:lnSpc>
            </a:pPr>
            <a:r>
              <a:rPr lang="en-US" sz="1699" b="true">
                <a:solidFill>
                  <a:srgbClr val="103F6B"/>
                </a:solidFill>
                <a:latin typeface="Montserrat Bold"/>
                <a:ea typeface="Montserrat Bold"/>
                <a:cs typeface="Montserrat Bold"/>
                <a:sym typeface="Montserrat Bold"/>
              </a:rPr>
              <a:t>Pelatihan Pendayagunaan KOLAM CERDAS</a:t>
            </a:r>
          </a:p>
        </p:txBody>
      </p:sp>
      <p:sp>
        <p:nvSpPr>
          <p:cNvPr name="AutoShape 11" id="11"/>
          <p:cNvSpPr/>
          <p:nvPr/>
        </p:nvSpPr>
        <p:spPr>
          <a:xfrm>
            <a:off x="1080000" y="4558738"/>
            <a:ext cx="5760000" cy="0"/>
          </a:xfrm>
          <a:prstGeom prst="line">
            <a:avLst/>
          </a:prstGeom>
          <a:ln cap="rnd" w="38100">
            <a:solidFill>
              <a:srgbClr val="FFAF10"/>
            </a:solidFill>
            <a:prstDash val="solid"/>
            <a:headEnd type="none" len="sm" w="sm"/>
            <a:tailEnd type="none" len="sm" w="sm"/>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Freeform 3" id="3"/>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80000" y="634275"/>
            <a:ext cx="5724000" cy="746388"/>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RENCANA ANGGARAN BIAYA</a:t>
            </a:r>
          </a:p>
        </p:txBody>
      </p:sp>
      <p:sp>
        <p:nvSpPr>
          <p:cNvPr name="TextBox 5" id="5"/>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14</a:t>
            </a:r>
          </a:p>
        </p:txBody>
      </p:sp>
      <p:graphicFrame>
        <p:nvGraphicFramePr>
          <p:cNvPr name="Table 6" id="6"/>
          <p:cNvGraphicFramePr>
            <a:graphicFrameLocks noGrp="true"/>
          </p:cNvGraphicFramePr>
          <p:nvPr/>
        </p:nvGraphicFramePr>
        <p:xfrm>
          <a:off x="1080000" y="2358006"/>
          <a:ext cx="5760000" cy="5661637"/>
        </p:xfrm>
        <a:graphic>
          <a:graphicData uri="http://schemas.openxmlformats.org/drawingml/2006/table">
            <a:tbl>
              <a:tblPr/>
              <a:tblGrid>
                <a:gridCol w="470537"/>
                <a:gridCol w="2034444"/>
                <a:gridCol w="538450"/>
                <a:gridCol w="1358284"/>
                <a:gridCol w="1358284"/>
              </a:tblGrid>
              <a:tr h="534479">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No</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Uraian</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Unit</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Harga Satuan</a:t>
                      </a:r>
                      <a:endParaRPr lang="en-US" sz="1100"/>
                    </a:p>
                    <a:p>
                      <a:pPr algn="ctr">
                        <a:lnSpc>
                          <a:spcPts val="1260"/>
                        </a:lnSpc>
                      </a:pPr>
                      <a:r>
                        <a:rPr lang="en-US" sz="900" b="true">
                          <a:solidFill>
                            <a:srgbClr val="FAF9F4"/>
                          </a:solidFill>
                          <a:latin typeface="Montserrat Bold"/>
                          <a:ea typeface="Montserrat Bold"/>
                          <a:cs typeface="Montserrat Bold"/>
                          <a:sym typeface="Montserrat Bold"/>
                        </a:rPr>
                        <a:t>(Rupiah)</a:t>
                      </a:r>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Jumlah</a:t>
                      </a:r>
                      <a:endParaRPr lang="en-US" sz="1100"/>
                    </a:p>
                    <a:p>
                      <a:pPr algn="ctr">
                        <a:lnSpc>
                          <a:spcPts val="1260"/>
                        </a:lnSpc>
                      </a:pPr>
                      <a:r>
                        <a:rPr lang="en-US" sz="900" b="true">
                          <a:solidFill>
                            <a:srgbClr val="FAF9F4"/>
                          </a:solidFill>
                          <a:latin typeface="Montserrat Bold"/>
                          <a:ea typeface="Montserrat Bold"/>
                          <a:cs typeface="Montserrat Bold"/>
                          <a:sym typeface="Montserrat Bold"/>
                        </a:rPr>
                        <a:t>(Rupiah)</a:t>
                      </a:r>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r>
              <a:tr h="419377">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Kolam HDPE 500 Mikron D-3</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1.750.000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1.750.000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2666">
                <a:tc>
                  <a:txBody>
                    <a:bodyPr anchor="t" rtlCol="false"/>
                    <a:lstStyle/>
                    <a:p>
                      <a:pPr algn="ctr">
                        <a:lnSpc>
                          <a:spcPts val="1260"/>
                        </a:lnSpc>
                        <a:defRPr/>
                      </a:pPr>
                      <a:r>
                        <a:rPr lang="en-US" sz="900">
                          <a:solidFill>
                            <a:srgbClr val="201E21"/>
                          </a:solidFill>
                          <a:latin typeface="Montserrat"/>
                          <a:ea typeface="Montserrat"/>
                          <a:cs typeface="Montserrat"/>
                          <a:sym typeface="Montserrat"/>
                        </a:rPr>
                        <a:t>2.</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AI Feeder Pro SMAX Lite</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1.500.000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1.500.000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3.</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Drum Fiber 200 L</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3</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180.000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540.000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4.</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Kaldness K3 (10 kg)</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3</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1.200.000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3.600.000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5.</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IoT Smart Controller</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450.000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450.000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6.</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8 in 1 Water Sensor</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2.500.000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2.500.000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7.</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Submersible Pump 30.000 L</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1.950.000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1.950.000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8.</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Sistem Aerator Uniring</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2.000.000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2.000.000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9.</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IoT Smart CCTV</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670.000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670.000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10.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Support Item (Pipa, sok, dll)</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740.000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740.000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6282">
                <a:tc>
                  <a:txBody>
                    <a:bodyPr anchor="t" rtlCol="false"/>
                    <a:lstStyle/>
                    <a:p>
                      <a:pPr algn="ctr">
                        <a:lnSpc>
                          <a:spcPts val="1080"/>
                        </a:lnSpc>
                        <a:defRPr/>
                      </a:pPr>
                      <a:r>
                        <a:rPr lang="en-US" sz="900">
                          <a:solidFill>
                            <a:srgbClr val="201E21"/>
                          </a:solidFill>
                          <a:latin typeface="Montserrat"/>
                          <a:ea typeface="Montserrat"/>
                          <a:cs typeface="Montserrat"/>
                          <a:sym typeface="Montserrat"/>
                        </a:rPr>
                        <a:t>11.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Server Cloud Computing</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1.300.000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1.300.000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48581">
                <a:tc gridSpan="4">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Produksi KOLAM CERDAS (per Unit)</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hMerge="true">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Produksi KOLAM CERDAS (per Unit)</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hMerge="true">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Produksi KOLAM CERDAS (per Unit)</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hMerge="true">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Produksi KOLAM CERDAS (per Unit)</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679"/>
                        </a:lnSpc>
                        <a:defRPr/>
                      </a:pPr>
                      <a:r>
                        <a:rPr lang="en-US" sz="1200" b="true">
                          <a:solidFill>
                            <a:srgbClr val="103F6B"/>
                          </a:solidFill>
                          <a:latin typeface="Montserrat Bold"/>
                          <a:ea typeface="Montserrat Bold"/>
                          <a:cs typeface="Montserrat Bold"/>
                          <a:sym typeface="Montserrat Bold"/>
                        </a:rPr>
                        <a:t>17.000.000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bl>
          </a:graphicData>
        </a:graphic>
      </p:graphicFrame>
      <p:sp>
        <p:nvSpPr>
          <p:cNvPr name="TextBox 7" id="7"/>
          <p:cNvSpPr txBox="true"/>
          <p:nvPr/>
        </p:nvSpPr>
        <p:spPr>
          <a:xfrm rot="0">
            <a:off x="1080000" y="1901401"/>
            <a:ext cx="5240752" cy="280633"/>
          </a:xfrm>
          <a:prstGeom prst="rect">
            <a:avLst/>
          </a:prstGeom>
        </p:spPr>
        <p:txBody>
          <a:bodyPr anchor="t" rtlCol="false" tIns="0" lIns="0" bIns="0" rIns="0">
            <a:spAutoFit/>
          </a:bodyPr>
          <a:lstStyle/>
          <a:p>
            <a:pPr algn="just">
              <a:lnSpc>
                <a:spcPts val="2379"/>
              </a:lnSpc>
            </a:pPr>
            <a:r>
              <a:rPr lang="en-US" sz="1699" b="true">
                <a:solidFill>
                  <a:srgbClr val="103F6B"/>
                </a:solidFill>
                <a:latin typeface="Montserrat Bold"/>
                <a:ea typeface="Montserrat Bold"/>
                <a:cs typeface="Montserrat Bold"/>
                <a:sym typeface="Montserrat Bold"/>
              </a:rPr>
              <a:t>Biaya Produksi 1 (satu) unit KOLAM CERDAS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TextBox 3" id="3"/>
          <p:cNvSpPr txBox="true"/>
          <p:nvPr/>
        </p:nvSpPr>
        <p:spPr>
          <a:xfrm rot="0">
            <a:off x="1080000" y="634275"/>
            <a:ext cx="5724000" cy="746388"/>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RENCANA ANGGARAN BIAYA</a:t>
            </a:r>
          </a:p>
        </p:txBody>
      </p:sp>
      <p:sp>
        <p:nvSpPr>
          <p:cNvPr name="Freeform 4" id="4"/>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15</a:t>
            </a:r>
          </a:p>
        </p:txBody>
      </p:sp>
      <p:graphicFrame>
        <p:nvGraphicFramePr>
          <p:cNvPr name="Table 6" id="6"/>
          <p:cNvGraphicFramePr>
            <a:graphicFrameLocks noGrp="true"/>
          </p:cNvGraphicFramePr>
          <p:nvPr/>
        </p:nvGraphicFramePr>
        <p:xfrm>
          <a:off x="1080000" y="2358006"/>
          <a:ext cx="5760000" cy="2478441"/>
        </p:xfrm>
        <a:graphic>
          <a:graphicData uri="http://schemas.openxmlformats.org/drawingml/2006/table">
            <a:tbl>
              <a:tblPr/>
              <a:tblGrid>
                <a:gridCol w="470537"/>
                <a:gridCol w="2343085"/>
                <a:gridCol w="508427"/>
                <a:gridCol w="1079667"/>
                <a:gridCol w="1358284"/>
              </a:tblGrid>
              <a:tr h="535871">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No</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Uraian</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Unit</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Harga Satuan</a:t>
                      </a:r>
                      <a:endParaRPr lang="en-US" sz="1100"/>
                    </a:p>
                    <a:p>
                      <a:pPr algn="ctr">
                        <a:lnSpc>
                          <a:spcPts val="1260"/>
                        </a:lnSpc>
                      </a:pPr>
                      <a:r>
                        <a:rPr lang="en-US" sz="900" b="true">
                          <a:solidFill>
                            <a:srgbClr val="FAF9F4"/>
                          </a:solidFill>
                          <a:latin typeface="Montserrat Bold"/>
                          <a:ea typeface="Montserrat Bold"/>
                          <a:cs typeface="Montserrat Bold"/>
                          <a:sym typeface="Montserrat Bold"/>
                        </a:rPr>
                        <a:t>(Rupiah)</a:t>
                      </a:r>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c>
                  <a:txBody>
                    <a:bodyPr anchor="t" rtlCol="false"/>
                    <a:lstStyle/>
                    <a:p>
                      <a:pPr algn="ctr">
                        <a:lnSpc>
                          <a:spcPts val="1260"/>
                        </a:lnSpc>
                        <a:defRPr/>
                      </a:pPr>
                      <a:r>
                        <a:rPr lang="en-US" sz="900" b="true">
                          <a:solidFill>
                            <a:srgbClr val="FAF9F4"/>
                          </a:solidFill>
                          <a:latin typeface="Montserrat Bold"/>
                          <a:ea typeface="Montserrat Bold"/>
                          <a:cs typeface="Montserrat Bold"/>
                          <a:sym typeface="Montserrat Bold"/>
                        </a:rPr>
                        <a:t>Jumlah</a:t>
                      </a:r>
                      <a:endParaRPr lang="en-US" sz="1100"/>
                    </a:p>
                    <a:p>
                      <a:pPr algn="ctr">
                        <a:lnSpc>
                          <a:spcPts val="1260"/>
                        </a:lnSpc>
                      </a:pPr>
                      <a:r>
                        <a:rPr lang="en-US" sz="900" b="true">
                          <a:solidFill>
                            <a:srgbClr val="FAF9F4"/>
                          </a:solidFill>
                          <a:latin typeface="Montserrat Bold"/>
                          <a:ea typeface="Montserrat Bold"/>
                          <a:cs typeface="Montserrat Bold"/>
                          <a:sym typeface="Montserrat Bold"/>
                        </a:rPr>
                        <a:t>(Rupiah)</a:t>
                      </a:r>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solidFill>
                      <a:srgbClr val="0095BB"/>
                    </a:solidFill>
                  </a:tcPr>
                </a:tc>
              </a:tr>
              <a:tr h="529558">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Pelatihan Produksi KOLAM CERDAS</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7.000.000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7.000.000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535871">
                <a:tc>
                  <a:txBody>
                    <a:bodyPr anchor="t" rtlCol="false"/>
                    <a:lstStyle/>
                    <a:p>
                      <a:pPr algn="ctr">
                        <a:lnSpc>
                          <a:spcPts val="1080"/>
                        </a:lnSpc>
                        <a:defRPr/>
                      </a:pPr>
                      <a:r>
                        <a:rPr lang="en-US" sz="900">
                          <a:solidFill>
                            <a:srgbClr val="201E21"/>
                          </a:solidFill>
                          <a:latin typeface="Montserrat"/>
                          <a:ea typeface="Montserrat"/>
                          <a:cs typeface="Montserrat"/>
                          <a:sym typeface="Montserrat"/>
                        </a:rPr>
                        <a:t>2</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Pelatihan Budidaya Tilapia Menggunakan KOLAM CERDAS</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7.000.000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7.000.000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27392">
                <a:tc>
                  <a:txBody>
                    <a:bodyPr anchor="t" rtlCol="false"/>
                    <a:lstStyle/>
                    <a:p>
                      <a:pPr algn="ctr">
                        <a:lnSpc>
                          <a:spcPts val="1080"/>
                        </a:lnSpc>
                        <a:defRPr/>
                      </a:pPr>
                      <a:r>
                        <a:rPr lang="en-US" sz="900">
                          <a:solidFill>
                            <a:srgbClr val="201E21"/>
                          </a:solidFill>
                          <a:latin typeface="Montserrat"/>
                          <a:ea typeface="Montserrat"/>
                          <a:cs typeface="Montserrat"/>
                          <a:sym typeface="Montserrat"/>
                        </a:rPr>
                        <a:t>3</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l">
                        <a:lnSpc>
                          <a:spcPts val="1260"/>
                        </a:lnSpc>
                        <a:defRPr/>
                      </a:pPr>
                      <a:r>
                        <a:rPr lang="en-US" sz="900">
                          <a:solidFill>
                            <a:srgbClr val="201E21"/>
                          </a:solidFill>
                          <a:latin typeface="Montserrat"/>
                          <a:ea typeface="Montserrat"/>
                          <a:cs typeface="Montserrat"/>
                          <a:sym typeface="Montserrat"/>
                        </a:rPr>
                        <a:t>Dokumentasi</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260"/>
                        </a:lnSpc>
                        <a:defRPr/>
                      </a:pPr>
                      <a:r>
                        <a:rPr lang="en-US" sz="900">
                          <a:solidFill>
                            <a:srgbClr val="201E21"/>
                          </a:solidFill>
                          <a:latin typeface="Montserrat"/>
                          <a:ea typeface="Montserrat"/>
                          <a:cs typeface="Montserrat"/>
                          <a:sym typeface="Montserrat"/>
                        </a:rPr>
                        <a:t>1.000.000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r h="449749">
                <a:tc gridSpan="4">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Pendayagunaan KOLAM CERDAS</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hMerge="true">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Pendayagunaan KOLAM CERDAS</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hMerge="true">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Pendayagunaan KOLAM CERDAS</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hMerge="true">
                  <a:txBody>
                    <a:bodyPr anchor="t" rtlCol="false"/>
                    <a:lstStyle/>
                    <a:p>
                      <a:pPr algn="ctr">
                        <a:lnSpc>
                          <a:spcPts val="1439"/>
                        </a:lnSpc>
                        <a:defRPr/>
                      </a:pPr>
                      <a:r>
                        <a:rPr lang="en-US" sz="1200" b="true">
                          <a:solidFill>
                            <a:srgbClr val="103F6B"/>
                          </a:solidFill>
                          <a:latin typeface="Montserrat Bold"/>
                          <a:ea typeface="Montserrat Bold"/>
                          <a:cs typeface="Montserrat Bold"/>
                          <a:sym typeface="Montserrat Bold"/>
                        </a:rPr>
                        <a:t>Total Biaya Pendayagunaan KOLAM CERDAS</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c>
                  <a:txBody>
                    <a:bodyPr anchor="t" rtlCol="false"/>
                    <a:lstStyle/>
                    <a:p>
                      <a:pPr algn="ctr">
                        <a:lnSpc>
                          <a:spcPts val="1679"/>
                        </a:lnSpc>
                        <a:defRPr/>
                      </a:pPr>
                      <a:r>
                        <a:rPr lang="en-US" sz="1200" b="true">
                          <a:solidFill>
                            <a:srgbClr val="103F6B"/>
                          </a:solidFill>
                          <a:latin typeface="Montserrat Bold"/>
                          <a:ea typeface="Montserrat Bold"/>
                          <a:cs typeface="Montserrat Bold"/>
                          <a:sym typeface="Montserrat Bold"/>
                        </a:rPr>
                        <a:t>15.000.000</a:t>
                      </a:r>
                      <a:endParaRPr lang="en-US" sz="1100"/>
                    </a:p>
                  </a:txBody>
                  <a:tcPr marL="95250" marR="95250" marT="95250" marB="95250" anchor="ctr">
                    <a:lnL cmpd="sng" algn="ctr" cap="flat" w="11430">
                      <a:solidFill>
                        <a:srgbClr val="103F6B"/>
                      </a:solidFill>
                      <a:prstDash val="solid"/>
                      <a:round/>
                      <a:headEnd type="none" w="med" len="med"/>
                      <a:tailEnd type="none" w="med" len="med"/>
                    </a:lnL>
                    <a:lnR cmpd="sng" algn="ctr" cap="flat" w="11430">
                      <a:solidFill>
                        <a:srgbClr val="103F6B"/>
                      </a:solidFill>
                      <a:prstDash val="solid"/>
                      <a:round/>
                      <a:headEnd type="none" w="med" len="med"/>
                      <a:tailEnd type="none" w="med" len="med"/>
                    </a:lnR>
                    <a:lnT cmpd="sng" algn="ctr" cap="flat" w="11430">
                      <a:solidFill>
                        <a:srgbClr val="103F6B"/>
                      </a:solidFill>
                      <a:prstDash val="solid"/>
                      <a:round/>
                      <a:headEnd type="none" w="med" len="med"/>
                      <a:tailEnd type="none" w="med" len="med"/>
                    </a:lnT>
                    <a:lnB cmpd="sng" algn="ctr" cap="flat" w="11430">
                      <a:solidFill>
                        <a:srgbClr val="103F6B"/>
                      </a:solidFill>
                      <a:prstDash val="solid"/>
                      <a:round/>
                      <a:headEnd type="none" w="med" len="med"/>
                      <a:tailEnd type="none" w="med" len="med"/>
                    </a:lnB>
                  </a:tcPr>
                </a:tc>
              </a:tr>
            </a:tbl>
          </a:graphicData>
        </a:graphic>
      </p:graphicFrame>
      <p:sp>
        <p:nvSpPr>
          <p:cNvPr name="TextBox 7" id="7"/>
          <p:cNvSpPr txBox="true"/>
          <p:nvPr/>
        </p:nvSpPr>
        <p:spPr>
          <a:xfrm rot="0">
            <a:off x="1080000" y="1901401"/>
            <a:ext cx="5760000" cy="280633"/>
          </a:xfrm>
          <a:prstGeom prst="rect">
            <a:avLst/>
          </a:prstGeom>
        </p:spPr>
        <p:txBody>
          <a:bodyPr anchor="t" rtlCol="false" tIns="0" lIns="0" bIns="0" rIns="0">
            <a:spAutoFit/>
          </a:bodyPr>
          <a:lstStyle/>
          <a:p>
            <a:pPr algn="just">
              <a:lnSpc>
                <a:spcPts val="2379"/>
              </a:lnSpc>
            </a:pPr>
            <a:r>
              <a:rPr lang="en-US" sz="1699" b="true">
                <a:solidFill>
                  <a:srgbClr val="103F6B"/>
                </a:solidFill>
                <a:latin typeface="Montserrat Bold"/>
                <a:ea typeface="Montserrat Bold"/>
                <a:cs typeface="Montserrat Bold"/>
                <a:sym typeface="Montserrat Bold"/>
              </a:rPr>
              <a:t>Biaya Pelatihan Pendayagunaan KOLAM CERDAS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grpSp>
        <p:nvGrpSpPr>
          <p:cNvPr name="Group 3" id="3"/>
          <p:cNvGrpSpPr/>
          <p:nvPr/>
        </p:nvGrpSpPr>
        <p:grpSpPr>
          <a:xfrm rot="0">
            <a:off x="-67779" y="2026803"/>
            <a:ext cx="7695558" cy="4175864"/>
            <a:chOff x="0" y="0"/>
            <a:chExt cx="2757914" cy="1496536"/>
          </a:xfrm>
        </p:grpSpPr>
        <p:sp>
          <p:nvSpPr>
            <p:cNvPr name="Freeform 4" id="4"/>
            <p:cNvSpPr/>
            <p:nvPr/>
          </p:nvSpPr>
          <p:spPr>
            <a:xfrm flipH="false" flipV="false" rot="0">
              <a:off x="0" y="0"/>
              <a:ext cx="2757914" cy="1496536"/>
            </a:xfrm>
            <a:custGeom>
              <a:avLst/>
              <a:gdLst/>
              <a:ahLst/>
              <a:cxnLst/>
              <a:rect r="r" b="b" t="t" l="l"/>
              <a:pathLst>
                <a:path h="1496536" w="2757914">
                  <a:moveTo>
                    <a:pt x="0" y="0"/>
                  </a:moveTo>
                  <a:lnTo>
                    <a:pt x="2757914" y="0"/>
                  </a:lnTo>
                  <a:lnTo>
                    <a:pt x="2757914" y="1496536"/>
                  </a:lnTo>
                  <a:lnTo>
                    <a:pt x="0" y="1496536"/>
                  </a:lnTo>
                  <a:close/>
                </a:path>
              </a:pathLst>
            </a:custGeom>
            <a:solidFill>
              <a:srgbClr val="103F6B"/>
            </a:solidFill>
          </p:spPr>
        </p:sp>
        <p:sp>
          <p:nvSpPr>
            <p:cNvPr name="TextBox 5" id="5"/>
            <p:cNvSpPr txBox="true"/>
            <p:nvPr/>
          </p:nvSpPr>
          <p:spPr>
            <a:xfrm>
              <a:off x="0" y="-9525"/>
              <a:ext cx="2757914" cy="1506061"/>
            </a:xfrm>
            <a:prstGeom prst="rect">
              <a:avLst/>
            </a:prstGeom>
          </p:spPr>
          <p:txBody>
            <a:bodyPr anchor="ctr" rtlCol="false" tIns="50800" lIns="50800" bIns="50800" rIns="50800"/>
            <a:lstStyle/>
            <a:p>
              <a:pPr algn="ctr">
                <a:lnSpc>
                  <a:spcPts val="1230"/>
                </a:lnSpc>
              </a:pPr>
            </a:p>
          </p:txBody>
        </p:sp>
      </p:grpSp>
      <p:sp>
        <p:nvSpPr>
          <p:cNvPr name="Freeform 6" id="6"/>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7" id="7"/>
          <p:cNvSpPr/>
          <p:nvPr/>
        </p:nvSpPr>
        <p:spPr>
          <a:xfrm>
            <a:off x="1080000" y="4116065"/>
            <a:ext cx="5760000" cy="0"/>
          </a:xfrm>
          <a:prstGeom prst="line">
            <a:avLst/>
          </a:prstGeom>
          <a:ln cap="rnd" w="38100">
            <a:solidFill>
              <a:srgbClr val="FFAF10"/>
            </a:solidFill>
            <a:prstDash val="solid"/>
            <a:headEnd type="none" len="sm" w="sm"/>
            <a:tailEnd type="none" len="sm" w="sm"/>
          </a:ln>
        </p:spPr>
      </p:sp>
      <p:sp>
        <p:nvSpPr>
          <p:cNvPr name="Freeform 8" id="8"/>
          <p:cNvSpPr/>
          <p:nvPr/>
        </p:nvSpPr>
        <p:spPr>
          <a:xfrm flipH="false" flipV="false" rot="0">
            <a:off x="0" y="6790005"/>
            <a:ext cx="7560000" cy="1732279"/>
          </a:xfrm>
          <a:custGeom>
            <a:avLst/>
            <a:gdLst/>
            <a:ahLst/>
            <a:cxnLst/>
            <a:rect r="r" b="b" t="t" l="l"/>
            <a:pathLst>
              <a:path h="1732279" w="7560000">
                <a:moveTo>
                  <a:pt x="0" y="0"/>
                </a:moveTo>
                <a:lnTo>
                  <a:pt x="7560000" y="0"/>
                </a:lnTo>
                <a:lnTo>
                  <a:pt x="7560000" y="1732280"/>
                </a:lnTo>
                <a:lnTo>
                  <a:pt x="0" y="1732280"/>
                </a:lnTo>
                <a:lnTo>
                  <a:pt x="0" y="0"/>
                </a:lnTo>
                <a:close/>
              </a:path>
            </a:pathLst>
          </a:custGeom>
          <a:blipFill>
            <a:blip r:embed="rId4"/>
            <a:stretch>
              <a:fillRect l="0" t="-394676" r="0" b="-122170"/>
            </a:stretch>
          </a:blipFill>
        </p:spPr>
      </p:sp>
      <p:sp>
        <p:nvSpPr>
          <p:cNvPr name="TextBox 9" id="9"/>
          <p:cNvSpPr txBox="true"/>
          <p:nvPr/>
        </p:nvSpPr>
        <p:spPr>
          <a:xfrm rot="0">
            <a:off x="1080000" y="634275"/>
            <a:ext cx="5724000" cy="746388"/>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RENCANA ANGGARAN BIAYA</a:t>
            </a:r>
          </a:p>
        </p:txBody>
      </p:sp>
      <p:sp>
        <p:nvSpPr>
          <p:cNvPr name="TextBox 10" id="10"/>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16</a:t>
            </a:r>
          </a:p>
        </p:txBody>
      </p:sp>
      <p:sp>
        <p:nvSpPr>
          <p:cNvPr name="TextBox 11" id="11"/>
          <p:cNvSpPr txBox="true"/>
          <p:nvPr/>
        </p:nvSpPr>
        <p:spPr>
          <a:xfrm rot="0">
            <a:off x="1080000" y="2630486"/>
            <a:ext cx="5760000" cy="402513"/>
          </a:xfrm>
          <a:prstGeom prst="rect">
            <a:avLst/>
          </a:prstGeom>
        </p:spPr>
        <p:txBody>
          <a:bodyPr anchor="t" rtlCol="false" tIns="0" lIns="0" bIns="0" rIns="0">
            <a:spAutoFit/>
          </a:bodyPr>
          <a:lstStyle/>
          <a:p>
            <a:pPr algn="ctr">
              <a:lnSpc>
                <a:spcPts val="3014"/>
              </a:lnSpc>
            </a:pPr>
            <a:r>
              <a:rPr lang="en-US" sz="2715">
                <a:solidFill>
                  <a:srgbClr val="FFFFFF"/>
                </a:solidFill>
                <a:latin typeface="Anton"/>
                <a:ea typeface="Anton"/>
                <a:cs typeface="Anton"/>
                <a:sym typeface="Anton"/>
              </a:rPr>
              <a:t>TOTAL PENGAJUAN BANTUAN KEUANGAN DESA</a:t>
            </a:r>
          </a:p>
        </p:txBody>
      </p:sp>
      <p:sp>
        <p:nvSpPr>
          <p:cNvPr name="TextBox 12" id="12"/>
          <p:cNvSpPr txBox="true"/>
          <p:nvPr/>
        </p:nvSpPr>
        <p:spPr>
          <a:xfrm rot="0">
            <a:off x="1080000" y="3367741"/>
            <a:ext cx="4148418" cy="199165"/>
          </a:xfrm>
          <a:prstGeom prst="rect">
            <a:avLst/>
          </a:prstGeom>
        </p:spPr>
        <p:txBody>
          <a:bodyPr anchor="t" rtlCol="false" tIns="0" lIns="0" bIns="0" rIns="0">
            <a:spAutoFit/>
          </a:bodyPr>
          <a:lstStyle/>
          <a:p>
            <a:pPr algn="l">
              <a:lnSpc>
                <a:spcPts val="1620"/>
              </a:lnSpc>
            </a:pPr>
            <a:r>
              <a:rPr lang="en-US" sz="1157" b="true">
                <a:solidFill>
                  <a:srgbClr val="FFFFFF"/>
                </a:solidFill>
                <a:latin typeface="Montserrat Bold"/>
                <a:ea typeface="Montserrat Bold"/>
                <a:cs typeface="Montserrat Bold"/>
                <a:sym typeface="Montserrat Bold"/>
              </a:rPr>
              <a:t>PRODUKSI KOLAM CERDAS 5 UNIT @Rp.17.000.000</a:t>
            </a:r>
          </a:p>
        </p:txBody>
      </p:sp>
      <p:sp>
        <p:nvSpPr>
          <p:cNvPr name="TextBox 13" id="13"/>
          <p:cNvSpPr txBox="true"/>
          <p:nvPr/>
        </p:nvSpPr>
        <p:spPr>
          <a:xfrm rot="0">
            <a:off x="1080000" y="3696064"/>
            <a:ext cx="4040984" cy="199165"/>
          </a:xfrm>
          <a:prstGeom prst="rect">
            <a:avLst/>
          </a:prstGeom>
        </p:spPr>
        <p:txBody>
          <a:bodyPr anchor="t" rtlCol="false" tIns="0" lIns="0" bIns="0" rIns="0">
            <a:spAutoFit/>
          </a:bodyPr>
          <a:lstStyle/>
          <a:p>
            <a:pPr algn="l">
              <a:lnSpc>
                <a:spcPts val="1620"/>
              </a:lnSpc>
            </a:pPr>
            <a:r>
              <a:rPr lang="en-US" sz="1157" b="true">
                <a:solidFill>
                  <a:srgbClr val="FFFFFF"/>
                </a:solidFill>
                <a:latin typeface="Montserrat Bold"/>
                <a:ea typeface="Montserrat Bold"/>
                <a:cs typeface="Montserrat Bold"/>
                <a:sym typeface="Montserrat Bold"/>
              </a:rPr>
              <a:t>PELATIHAN PENDAYAGUNAAN KOLAM CERDAS</a:t>
            </a:r>
          </a:p>
        </p:txBody>
      </p:sp>
      <p:sp>
        <p:nvSpPr>
          <p:cNvPr name="TextBox 14" id="14"/>
          <p:cNvSpPr txBox="true"/>
          <p:nvPr/>
        </p:nvSpPr>
        <p:spPr>
          <a:xfrm rot="0">
            <a:off x="1080000" y="4306565"/>
            <a:ext cx="4148418" cy="224192"/>
          </a:xfrm>
          <a:prstGeom prst="rect">
            <a:avLst/>
          </a:prstGeom>
        </p:spPr>
        <p:txBody>
          <a:bodyPr anchor="t" rtlCol="false" tIns="0" lIns="0" bIns="0" rIns="0">
            <a:spAutoFit/>
          </a:bodyPr>
          <a:lstStyle/>
          <a:p>
            <a:pPr algn="l">
              <a:lnSpc>
                <a:spcPts val="1819"/>
              </a:lnSpc>
            </a:pPr>
            <a:r>
              <a:rPr lang="en-US" sz="1299" b="true">
                <a:solidFill>
                  <a:srgbClr val="FFAF10"/>
                </a:solidFill>
                <a:latin typeface="Montserrat Bold"/>
                <a:ea typeface="Montserrat Bold"/>
                <a:cs typeface="Montserrat Bold"/>
                <a:sym typeface="Montserrat Bold"/>
              </a:rPr>
              <a:t>TOTAL PENGAJUAN BKD TTG: KOLAM CERDAS</a:t>
            </a:r>
          </a:p>
        </p:txBody>
      </p:sp>
      <p:sp>
        <p:nvSpPr>
          <p:cNvPr name="TextBox 15" id="15"/>
          <p:cNvSpPr txBox="true"/>
          <p:nvPr/>
        </p:nvSpPr>
        <p:spPr>
          <a:xfrm rot="0">
            <a:off x="5453268" y="3367741"/>
            <a:ext cx="1386732" cy="199165"/>
          </a:xfrm>
          <a:prstGeom prst="rect">
            <a:avLst/>
          </a:prstGeom>
        </p:spPr>
        <p:txBody>
          <a:bodyPr anchor="t" rtlCol="false" tIns="0" lIns="0" bIns="0" rIns="0">
            <a:spAutoFit/>
          </a:bodyPr>
          <a:lstStyle/>
          <a:p>
            <a:pPr algn="l">
              <a:lnSpc>
                <a:spcPts val="1620"/>
              </a:lnSpc>
            </a:pPr>
            <a:r>
              <a:rPr lang="en-US" sz="1157" b="true">
                <a:solidFill>
                  <a:srgbClr val="FFFFFF"/>
                </a:solidFill>
                <a:latin typeface="Montserrat Bold"/>
                <a:ea typeface="Montserrat Bold"/>
                <a:cs typeface="Montserrat Bold"/>
                <a:sym typeface="Montserrat Bold"/>
              </a:rPr>
              <a:t>Rp.85.000.000</a:t>
            </a:r>
          </a:p>
        </p:txBody>
      </p:sp>
      <p:sp>
        <p:nvSpPr>
          <p:cNvPr name="TextBox 16" id="16"/>
          <p:cNvSpPr txBox="true"/>
          <p:nvPr/>
        </p:nvSpPr>
        <p:spPr>
          <a:xfrm rot="0">
            <a:off x="5453268" y="3696064"/>
            <a:ext cx="1386732" cy="199165"/>
          </a:xfrm>
          <a:prstGeom prst="rect">
            <a:avLst/>
          </a:prstGeom>
        </p:spPr>
        <p:txBody>
          <a:bodyPr anchor="t" rtlCol="false" tIns="0" lIns="0" bIns="0" rIns="0">
            <a:spAutoFit/>
          </a:bodyPr>
          <a:lstStyle/>
          <a:p>
            <a:pPr algn="l">
              <a:lnSpc>
                <a:spcPts val="1620"/>
              </a:lnSpc>
            </a:pPr>
            <a:r>
              <a:rPr lang="en-US" sz="1157" b="true">
                <a:solidFill>
                  <a:srgbClr val="FFFFFF"/>
                </a:solidFill>
                <a:latin typeface="Montserrat Bold"/>
                <a:ea typeface="Montserrat Bold"/>
                <a:cs typeface="Montserrat Bold"/>
                <a:sym typeface="Montserrat Bold"/>
              </a:rPr>
              <a:t>Rp.15.000.000</a:t>
            </a:r>
          </a:p>
        </p:txBody>
      </p:sp>
      <p:sp>
        <p:nvSpPr>
          <p:cNvPr name="TextBox 17" id="17"/>
          <p:cNvSpPr txBox="true"/>
          <p:nvPr/>
        </p:nvSpPr>
        <p:spPr>
          <a:xfrm rot="0">
            <a:off x="5453268" y="4306565"/>
            <a:ext cx="1386732" cy="224192"/>
          </a:xfrm>
          <a:prstGeom prst="rect">
            <a:avLst/>
          </a:prstGeom>
        </p:spPr>
        <p:txBody>
          <a:bodyPr anchor="t" rtlCol="false" tIns="0" lIns="0" bIns="0" rIns="0">
            <a:spAutoFit/>
          </a:bodyPr>
          <a:lstStyle/>
          <a:p>
            <a:pPr algn="l">
              <a:lnSpc>
                <a:spcPts val="1819"/>
              </a:lnSpc>
            </a:pPr>
            <a:r>
              <a:rPr lang="en-US" sz="1299" b="true">
                <a:solidFill>
                  <a:srgbClr val="FFAF10"/>
                </a:solidFill>
                <a:latin typeface="Montserrat Bold"/>
                <a:ea typeface="Montserrat Bold"/>
                <a:cs typeface="Montserrat Bold"/>
                <a:sym typeface="Montserrat Bold"/>
              </a:rPr>
              <a:t>Rp.100.000.000</a:t>
            </a:r>
          </a:p>
        </p:txBody>
      </p:sp>
      <p:sp>
        <p:nvSpPr>
          <p:cNvPr name="TextBox 18" id="18"/>
          <p:cNvSpPr txBox="true"/>
          <p:nvPr/>
        </p:nvSpPr>
        <p:spPr>
          <a:xfrm rot="0">
            <a:off x="3100492" y="4854607"/>
            <a:ext cx="3703508" cy="789099"/>
          </a:xfrm>
          <a:prstGeom prst="rect">
            <a:avLst/>
          </a:prstGeom>
        </p:spPr>
        <p:txBody>
          <a:bodyPr anchor="t" rtlCol="false" tIns="0" lIns="0" bIns="0" rIns="0">
            <a:spAutoFit/>
          </a:bodyPr>
          <a:lstStyle/>
          <a:p>
            <a:pPr algn="r">
              <a:lnSpc>
                <a:spcPts val="2800"/>
              </a:lnSpc>
            </a:pPr>
            <a:r>
              <a:rPr lang="en-US" sz="2000" i="true">
                <a:solidFill>
                  <a:srgbClr val="FFFFFF"/>
                </a:solidFill>
                <a:latin typeface="Montserrat Italics"/>
                <a:ea typeface="Montserrat Italics"/>
                <a:cs typeface="Montserrat Italics"/>
                <a:sym typeface="Montserrat Italics"/>
              </a:rPr>
              <a:t>Terbilang:</a:t>
            </a:r>
          </a:p>
          <a:p>
            <a:pPr algn="r">
              <a:lnSpc>
                <a:spcPts val="3662"/>
              </a:lnSpc>
            </a:pPr>
            <a:r>
              <a:rPr lang="en-US" b="true" sz="2616" i="true">
                <a:solidFill>
                  <a:srgbClr val="FFFFFF"/>
                </a:solidFill>
                <a:latin typeface="Montserrat Bold Italics"/>
                <a:ea typeface="Montserrat Bold Italics"/>
                <a:cs typeface="Montserrat Bold Italics"/>
                <a:sym typeface="Montserrat Bold Italics"/>
              </a:rPr>
              <a:t>Seratus Juta Rupiah</a:t>
            </a:r>
          </a:p>
        </p:txBody>
      </p:sp>
      <p:sp>
        <p:nvSpPr>
          <p:cNvPr name="TextBox 19" id="19"/>
          <p:cNvSpPr txBox="true"/>
          <p:nvPr/>
        </p:nvSpPr>
        <p:spPr>
          <a:xfrm rot="0">
            <a:off x="1080000" y="6602717"/>
            <a:ext cx="5760000" cy="187288"/>
          </a:xfrm>
          <a:prstGeom prst="rect">
            <a:avLst/>
          </a:prstGeom>
        </p:spPr>
        <p:txBody>
          <a:bodyPr anchor="t" rtlCol="false" tIns="0" lIns="0" bIns="0" rIns="0">
            <a:spAutoFit/>
          </a:bodyPr>
          <a:lstStyle/>
          <a:p>
            <a:pPr algn="ctr">
              <a:lnSpc>
                <a:spcPts val="1599"/>
              </a:lnSpc>
            </a:pPr>
            <a:r>
              <a:rPr lang="en-US" sz="999" spc="120">
                <a:solidFill>
                  <a:srgbClr val="191919"/>
                </a:solidFill>
                <a:latin typeface="Montserrat"/>
                <a:ea typeface="Montserrat"/>
                <a:cs typeface="Montserrat"/>
                <a:sym typeface="Montserrat"/>
              </a:rPr>
              <a:t>DIAJUKAN OLEH,</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Freeform 3" id="3"/>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80000" y="3185269"/>
            <a:ext cx="5760000" cy="3244851"/>
          </a:xfrm>
          <a:custGeom>
            <a:avLst/>
            <a:gdLst/>
            <a:ahLst/>
            <a:cxnLst/>
            <a:rect r="r" b="b" t="t" l="l"/>
            <a:pathLst>
              <a:path h="3244851" w="5760000">
                <a:moveTo>
                  <a:pt x="0" y="0"/>
                </a:moveTo>
                <a:lnTo>
                  <a:pt x="5760000" y="0"/>
                </a:lnTo>
                <a:lnTo>
                  <a:pt x="5760000" y="3244851"/>
                </a:lnTo>
                <a:lnTo>
                  <a:pt x="0" y="3244851"/>
                </a:lnTo>
                <a:lnTo>
                  <a:pt x="0" y="0"/>
                </a:lnTo>
                <a:close/>
              </a:path>
            </a:pathLst>
          </a:custGeom>
          <a:blipFill>
            <a:blip r:embed="rId4"/>
            <a:stretch>
              <a:fillRect l="0" t="0" r="-17803" b="-17627"/>
            </a:stretch>
          </a:blipFill>
        </p:spPr>
      </p:sp>
      <p:grpSp>
        <p:nvGrpSpPr>
          <p:cNvPr name="Group 5" id="5"/>
          <p:cNvGrpSpPr/>
          <p:nvPr/>
        </p:nvGrpSpPr>
        <p:grpSpPr>
          <a:xfrm rot="1321656">
            <a:off x="3916790" y="4033301"/>
            <a:ext cx="532960" cy="729097"/>
            <a:chOff x="0" y="0"/>
            <a:chExt cx="191001" cy="261292"/>
          </a:xfrm>
        </p:grpSpPr>
        <p:sp>
          <p:nvSpPr>
            <p:cNvPr name="Freeform 6" id="6"/>
            <p:cNvSpPr/>
            <p:nvPr/>
          </p:nvSpPr>
          <p:spPr>
            <a:xfrm flipH="false" flipV="false" rot="0">
              <a:off x="0" y="0"/>
              <a:ext cx="191001" cy="261292"/>
            </a:xfrm>
            <a:custGeom>
              <a:avLst/>
              <a:gdLst/>
              <a:ahLst/>
              <a:cxnLst/>
              <a:rect r="r" b="b" t="t" l="l"/>
              <a:pathLst>
                <a:path h="261292" w="191001">
                  <a:moveTo>
                    <a:pt x="0" y="0"/>
                  </a:moveTo>
                  <a:lnTo>
                    <a:pt x="191001" y="0"/>
                  </a:lnTo>
                  <a:lnTo>
                    <a:pt x="191001" y="261292"/>
                  </a:lnTo>
                  <a:lnTo>
                    <a:pt x="0" y="261292"/>
                  </a:lnTo>
                  <a:close/>
                </a:path>
              </a:pathLst>
            </a:custGeom>
            <a:solidFill>
              <a:srgbClr val="FFFFFF">
                <a:alpha val="29804"/>
              </a:srgbClr>
            </a:solidFill>
            <a:ln cap="sq">
              <a:noFill/>
              <a:prstDash val="sysDot"/>
              <a:miter/>
            </a:ln>
          </p:spPr>
        </p:sp>
        <p:sp>
          <p:nvSpPr>
            <p:cNvPr name="TextBox 7" id="7"/>
            <p:cNvSpPr txBox="true"/>
            <p:nvPr/>
          </p:nvSpPr>
          <p:spPr>
            <a:xfrm>
              <a:off x="0" y="-19050"/>
              <a:ext cx="191001" cy="280342"/>
            </a:xfrm>
            <a:prstGeom prst="rect">
              <a:avLst/>
            </a:prstGeom>
          </p:spPr>
          <p:txBody>
            <a:bodyPr anchor="ctr" rtlCol="false" tIns="50800" lIns="50800" bIns="50800" rIns="50800"/>
            <a:lstStyle/>
            <a:p>
              <a:pPr algn="ctr">
                <a:lnSpc>
                  <a:spcPts val="1679"/>
                </a:lnSpc>
              </a:pPr>
            </a:p>
          </p:txBody>
        </p:sp>
      </p:grpSp>
      <p:grpSp>
        <p:nvGrpSpPr>
          <p:cNvPr name="Group 8" id="8"/>
          <p:cNvGrpSpPr/>
          <p:nvPr/>
        </p:nvGrpSpPr>
        <p:grpSpPr>
          <a:xfrm rot="1321656">
            <a:off x="3916790" y="4033301"/>
            <a:ext cx="532960" cy="729097"/>
            <a:chOff x="0" y="0"/>
            <a:chExt cx="191001" cy="261292"/>
          </a:xfrm>
        </p:grpSpPr>
        <p:sp>
          <p:nvSpPr>
            <p:cNvPr name="Freeform 9" id="9"/>
            <p:cNvSpPr/>
            <p:nvPr/>
          </p:nvSpPr>
          <p:spPr>
            <a:xfrm flipH="false" flipV="false" rot="0">
              <a:off x="0" y="0"/>
              <a:ext cx="191001" cy="261292"/>
            </a:xfrm>
            <a:custGeom>
              <a:avLst/>
              <a:gdLst/>
              <a:ahLst/>
              <a:cxnLst/>
              <a:rect r="r" b="b" t="t" l="l"/>
              <a:pathLst>
                <a:path h="261292" w="191001">
                  <a:moveTo>
                    <a:pt x="0" y="0"/>
                  </a:moveTo>
                  <a:lnTo>
                    <a:pt x="191001" y="0"/>
                  </a:lnTo>
                  <a:lnTo>
                    <a:pt x="191001" y="261292"/>
                  </a:lnTo>
                  <a:lnTo>
                    <a:pt x="0" y="261292"/>
                  </a:lnTo>
                  <a:close/>
                </a:path>
              </a:pathLst>
            </a:custGeom>
            <a:solidFill>
              <a:srgbClr val="000000">
                <a:alpha val="0"/>
              </a:srgbClr>
            </a:solidFill>
            <a:ln w="19050" cap="sq">
              <a:solidFill>
                <a:srgbClr val="ED1C24"/>
              </a:solidFill>
              <a:prstDash val="solid"/>
              <a:miter/>
            </a:ln>
          </p:spPr>
        </p:sp>
        <p:sp>
          <p:nvSpPr>
            <p:cNvPr name="TextBox 10" id="10"/>
            <p:cNvSpPr txBox="true"/>
            <p:nvPr/>
          </p:nvSpPr>
          <p:spPr>
            <a:xfrm>
              <a:off x="0" y="-19050"/>
              <a:ext cx="191001" cy="280342"/>
            </a:xfrm>
            <a:prstGeom prst="rect">
              <a:avLst/>
            </a:prstGeom>
          </p:spPr>
          <p:txBody>
            <a:bodyPr anchor="ctr" rtlCol="false" tIns="50800" lIns="50800" bIns="50800" rIns="50800"/>
            <a:lstStyle/>
            <a:p>
              <a:pPr algn="ctr">
                <a:lnSpc>
                  <a:spcPts val="1679"/>
                </a:lnSpc>
              </a:pPr>
            </a:p>
          </p:txBody>
        </p:sp>
      </p:grpSp>
      <p:sp>
        <p:nvSpPr>
          <p:cNvPr name="Freeform 11" id="11"/>
          <p:cNvSpPr/>
          <p:nvPr/>
        </p:nvSpPr>
        <p:spPr>
          <a:xfrm flipH="false" flipV="false" rot="0">
            <a:off x="4048474" y="4316757"/>
            <a:ext cx="193602" cy="275590"/>
          </a:xfrm>
          <a:custGeom>
            <a:avLst/>
            <a:gdLst/>
            <a:ahLst/>
            <a:cxnLst/>
            <a:rect r="r" b="b" t="t" l="l"/>
            <a:pathLst>
              <a:path h="275590" w="193602">
                <a:moveTo>
                  <a:pt x="0" y="0"/>
                </a:moveTo>
                <a:lnTo>
                  <a:pt x="193602" y="0"/>
                </a:lnTo>
                <a:lnTo>
                  <a:pt x="193602" y="275591"/>
                </a:lnTo>
                <a:lnTo>
                  <a:pt x="0" y="2755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4666445" y="3784676"/>
            <a:ext cx="1332000" cy="1465750"/>
          </a:xfrm>
          <a:custGeom>
            <a:avLst/>
            <a:gdLst/>
            <a:ahLst/>
            <a:cxnLst/>
            <a:rect r="r" b="b" t="t" l="l"/>
            <a:pathLst>
              <a:path h="1465750" w="1332000">
                <a:moveTo>
                  <a:pt x="0" y="0"/>
                </a:moveTo>
                <a:lnTo>
                  <a:pt x="1332000" y="0"/>
                </a:lnTo>
                <a:lnTo>
                  <a:pt x="1332000" y="1465750"/>
                </a:lnTo>
                <a:lnTo>
                  <a:pt x="0" y="14657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13" id="13"/>
          <p:cNvPicPr>
            <a:picLocks noChangeAspect="true"/>
          </p:cNvPicPr>
          <p:nvPr/>
        </p:nvPicPr>
        <p:blipFill>
          <a:blip r:embed="rId9"/>
          <a:stretch>
            <a:fillRect/>
          </a:stretch>
        </p:blipFill>
        <p:spPr>
          <a:xfrm rot="0">
            <a:off x="4690691" y="3953137"/>
            <a:ext cx="1283508" cy="1283508"/>
          </a:xfrm>
          <a:prstGeom prst="rect">
            <a:avLst/>
          </a:prstGeom>
        </p:spPr>
      </p:pic>
      <p:sp>
        <p:nvSpPr>
          <p:cNvPr name="Freeform 14" id="14"/>
          <p:cNvSpPr/>
          <p:nvPr/>
        </p:nvSpPr>
        <p:spPr>
          <a:xfrm flipH="false" flipV="false" rot="0">
            <a:off x="1081821" y="6546809"/>
            <a:ext cx="2805587" cy="1578143"/>
          </a:xfrm>
          <a:custGeom>
            <a:avLst/>
            <a:gdLst/>
            <a:ahLst/>
            <a:cxnLst/>
            <a:rect r="r" b="b" t="t" l="l"/>
            <a:pathLst>
              <a:path h="1578143" w="2805587">
                <a:moveTo>
                  <a:pt x="0" y="0"/>
                </a:moveTo>
                <a:lnTo>
                  <a:pt x="2805587" y="0"/>
                </a:lnTo>
                <a:lnTo>
                  <a:pt x="2805587" y="1578143"/>
                </a:lnTo>
                <a:lnTo>
                  <a:pt x="0" y="1578143"/>
                </a:lnTo>
                <a:lnTo>
                  <a:pt x="0" y="0"/>
                </a:lnTo>
                <a:close/>
              </a:path>
            </a:pathLst>
          </a:custGeom>
          <a:blipFill>
            <a:blip r:embed="rId10"/>
            <a:stretch>
              <a:fillRect l="0" t="0" r="0" b="0"/>
            </a:stretch>
          </a:blipFill>
        </p:spPr>
      </p:sp>
      <p:sp>
        <p:nvSpPr>
          <p:cNvPr name="Freeform 15" id="15"/>
          <p:cNvSpPr/>
          <p:nvPr/>
        </p:nvSpPr>
        <p:spPr>
          <a:xfrm flipH="false" flipV="false" rot="0">
            <a:off x="4034413" y="6546809"/>
            <a:ext cx="2805587" cy="1578143"/>
          </a:xfrm>
          <a:custGeom>
            <a:avLst/>
            <a:gdLst/>
            <a:ahLst/>
            <a:cxnLst/>
            <a:rect r="r" b="b" t="t" l="l"/>
            <a:pathLst>
              <a:path h="1578143" w="2805587">
                <a:moveTo>
                  <a:pt x="0" y="0"/>
                </a:moveTo>
                <a:lnTo>
                  <a:pt x="2805587" y="0"/>
                </a:lnTo>
                <a:lnTo>
                  <a:pt x="2805587" y="1578143"/>
                </a:lnTo>
                <a:lnTo>
                  <a:pt x="0" y="1578143"/>
                </a:lnTo>
                <a:lnTo>
                  <a:pt x="0" y="0"/>
                </a:lnTo>
                <a:close/>
              </a:path>
            </a:pathLst>
          </a:custGeom>
          <a:blipFill>
            <a:blip r:embed="rId11"/>
            <a:stretch>
              <a:fillRect l="0" t="0" r="0" b="0"/>
            </a:stretch>
          </a:blipFill>
        </p:spPr>
      </p:sp>
      <p:sp>
        <p:nvSpPr>
          <p:cNvPr name="Freeform 16" id="16"/>
          <p:cNvSpPr/>
          <p:nvPr/>
        </p:nvSpPr>
        <p:spPr>
          <a:xfrm flipH="false" flipV="false" rot="0">
            <a:off x="1081821" y="8124952"/>
            <a:ext cx="2805587" cy="634460"/>
          </a:xfrm>
          <a:custGeom>
            <a:avLst/>
            <a:gdLst/>
            <a:ahLst/>
            <a:cxnLst/>
            <a:rect r="r" b="b" t="t" l="l"/>
            <a:pathLst>
              <a:path h="634460" w="2805587">
                <a:moveTo>
                  <a:pt x="0" y="0"/>
                </a:moveTo>
                <a:lnTo>
                  <a:pt x="2805587" y="0"/>
                </a:lnTo>
                <a:lnTo>
                  <a:pt x="2805587" y="634460"/>
                </a:lnTo>
                <a:lnTo>
                  <a:pt x="0" y="634460"/>
                </a:lnTo>
                <a:lnTo>
                  <a:pt x="0" y="0"/>
                </a:lnTo>
                <a:close/>
              </a:path>
            </a:pathLst>
          </a:custGeom>
          <a:blipFill>
            <a:blip r:embed="rId12"/>
            <a:stretch>
              <a:fillRect l="-2071" t="-700317" r="-477" b="-13084"/>
            </a:stretch>
          </a:blipFill>
        </p:spPr>
      </p:sp>
      <p:sp>
        <p:nvSpPr>
          <p:cNvPr name="Freeform 17" id="17"/>
          <p:cNvSpPr/>
          <p:nvPr/>
        </p:nvSpPr>
        <p:spPr>
          <a:xfrm flipH="false" flipV="false" rot="0">
            <a:off x="4034413" y="8124952"/>
            <a:ext cx="2806313" cy="634624"/>
          </a:xfrm>
          <a:custGeom>
            <a:avLst/>
            <a:gdLst/>
            <a:ahLst/>
            <a:cxnLst/>
            <a:rect r="r" b="b" t="t" l="l"/>
            <a:pathLst>
              <a:path h="634624" w="2806313">
                <a:moveTo>
                  <a:pt x="0" y="0"/>
                </a:moveTo>
                <a:lnTo>
                  <a:pt x="2806313" y="0"/>
                </a:lnTo>
                <a:lnTo>
                  <a:pt x="2806313" y="634624"/>
                </a:lnTo>
                <a:lnTo>
                  <a:pt x="0" y="634624"/>
                </a:lnTo>
                <a:lnTo>
                  <a:pt x="0" y="0"/>
                </a:lnTo>
                <a:close/>
              </a:path>
            </a:pathLst>
          </a:custGeom>
          <a:blipFill>
            <a:blip r:embed="rId12"/>
            <a:stretch>
              <a:fillRect l="-2071" t="-700317" r="-477" b="-13084"/>
            </a:stretch>
          </a:blipFill>
        </p:spPr>
      </p:sp>
      <p:sp>
        <p:nvSpPr>
          <p:cNvPr name="TextBox 18" id="18"/>
          <p:cNvSpPr txBox="true"/>
          <p:nvPr/>
        </p:nvSpPr>
        <p:spPr>
          <a:xfrm rot="0">
            <a:off x="1080000" y="634275"/>
            <a:ext cx="5724000" cy="746388"/>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LOKASI</a:t>
            </a:r>
          </a:p>
        </p:txBody>
      </p:sp>
      <p:sp>
        <p:nvSpPr>
          <p:cNvPr name="TextBox 19" id="19"/>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17</a:t>
            </a:r>
          </a:p>
        </p:txBody>
      </p:sp>
      <p:sp>
        <p:nvSpPr>
          <p:cNvPr name="TextBox 20" id="20"/>
          <p:cNvSpPr txBox="true"/>
          <p:nvPr/>
        </p:nvSpPr>
        <p:spPr>
          <a:xfrm rot="0">
            <a:off x="1080000" y="2212307"/>
            <a:ext cx="1404614" cy="563425"/>
          </a:xfrm>
          <a:prstGeom prst="rect">
            <a:avLst/>
          </a:prstGeom>
        </p:spPr>
        <p:txBody>
          <a:bodyPr anchor="t" rtlCol="false" tIns="0" lIns="0" bIns="0" rIns="0">
            <a:spAutoFit/>
          </a:bodyPr>
          <a:lstStyle/>
          <a:p>
            <a:pPr algn="l">
              <a:lnSpc>
                <a:spcPts val="2328"/>
              </a:lnSpc>
            </a:pPr>
            <a:r>
              <a:rPr lang="en-US" sz="1200">
                <a:solidFill>
                  <a:srgbClr val="103F6B"/>
                </a:solidFill>
                <a:latin typeface="Montserrat"/>
                <a:ea typeface="Montserrat"/>
                <a:cs typeface="Montserrat"/>
                <a:sym typeface="Montserrat"/>
              </a:rPr>
              <a:t>Koordinat Lokasi</a:t>
            </a:r>
          </a:p>
          <a:p>
            <a:pPr algn="l">
              <a:lnSpc>
                <a:spcPts val="2328"/>
              </a:lnSpc>
            </a:pPr>
            <a:r>
              <a:rPr lang="en-US" sz="1200">
                <a:solidFill>
                  <a:srgbClr val="103F6B"/>
                </a:solidFill>
                <a:latin typeface="Montserrat"/>
                <a:ea typeface="Montserrat"/>
                <a:cs typeface="Montserrat"/>
                <a:sym typeface="Montserrat"/>
              </a:rPr>
              <a:t>Alamat Lokasi</a:t>
            </a:r>
          </a:p>
        </p:txBody>
      </p:sp>
      <p:sp>
        <p:nvSpPr>
          <p:cNvPr name="TextBox 21" id="21"/>
          <p:cNvSpPr txBox="true"/>
          <p:nvPr/>
        </p:nvSpPr>
        <p:spPr>
          <a:xfrm rot="0">
            <a:off x="2484614" y="2212307"/>
            <a:ext cx="155863" cy="563425"/>
          </a:xfrm>
          <a:prstGeom prst="rect">
            <a:avLst/>
          </a:prstGeom>
        </p:spPr>
        <p:txBody>
          <a:bodyPr anchor="t" rtlCol="false" tIns="0" lIns="0" bIns="0" rIns="0">
            <a:spAutoFit/>
          </a:bodyPr>
          <a:lstStyle/>
          <a:p>
            <a:pPr algn="r">
              <a:lnSpc>
                <a:spcPts val="2328"/>
              </a:lnSpc>
            </a:pPr>
            <a:r>
              <a:rPr lang="en-US" sz="1200">
                <a:solidFill>
                  <a:srgbClr val="103F6B"/>
                </a:solidFill>
                <a:latin typeface="Montserrat"/>
                <a:ea typeface="Montserrat"/>
                <a:cs typeface="Montserrat"/>
                <a:sym typeface="Montserrat"/>
              </a:rPr>
              <a:t>:</a:t>
            </a:r>
          </a:p>
          <a:p>
            <a:pPr algn="r">
              <a:lnSpc>
                <a:spcPts val="2328"/>
              </a:lnSpc>
            </a:pPr>
            <a:r>
              <a:rPr lang="en-US" sz="1200">
                <a:solidFill>
                  <a:srgbClr val="103F6B"/>
                </a:solidFill>
                <a:latin typeface="Montserrat"/>
                <a:ea typeface="Montserrat"/>
                <a:cs typeface="Montserrat"/>
                <a:sym typeface="Montserrat"/>
              </a:rPr>
              <a:t>:</a:t>
            </a:r>
          </a:p>
        </p:txBody>
      </p:sp>
      <p:sp>
        <p:nvSpPr>
          <p:cNvPr name="TextBox 22" id="22"/>
          <p:cNvSpPr txBox="true"/>
          <p:nvPr/>
        </p:nvSpPr>
        <p:spPr>
          <a:xfrm rot="0">
            <a:off x="2708115" y="2212307"/>
            <a:ext cx="4131885" cy="858662"/>
          </a:xfrm>
          <a:prstGeom prst="rect">
            <a:avLst/>
          </a:prstGeom>
        </p:spPr>
        <p:txBody>
          <a:bodyPr anchor="t" rtlCol="false" tIns="0" lIns="0" bIns="0" rIns="0">
            <a:spAutoFit/>
          </a:bodyPr>
          <a:lstStyle/>
          <a:p>
            <a:pPr algn="l">
              <a:lnSpc>
                <a:spcPts val="2328"/>
              </a:lnSpc>
            </a:pPr>
            <a:r>
              <a:rPr lang="en-US" sz="1200">
                <a:solidFill>
                  <a:srgbClr val="103F6B"/>
                </a:solidFill>
                <a:latin typeface="Montserrat"/>
                <a:ea typeface="Montserrat"/>
                <a:cs typeface="Montserrat"/>
                <a:sym typeface="Montserrat"/>
              </a:rPr>
              <a:t>-8.03127, 112.19903</a:t>
            </a:r>
          </a:p>
          <a:p>
            <a:pPr algn="l">
              <a:lnSpc>
                <a:spcPts val="2328"/>
              </a:lnSpc>
            </a:pPr>
            <a:r>
              <a:rPr lang="en-US" sz="1200">
                <a:solidFill>
                  <a:srgbClr val="103F6B"/>
                </a:solidFill>
                <a:latin typeface="Montserrat"/>
                <a:ea typeface="Montserrat"/>
                <a:cs typeface="Montserrat"/>
                <a:sym typeface="Montserrat"/>
              </a:rPr>
              <a:t>Dusun Kuwut RT 2 / RW 7, Desa Kemloko, Kecamatan Nglegok, Kabupaten Blitar, Provinsi Jawa Timur</a:t>
            </a:r>
          </a:p>
        </p:txBody>
      </p:sp>
      <p:sp>
        <p:nvSpPr>
          <p:cNvPr name="TextBox 23" id="23"/>
          <p:cNvSpPr txBox="true"/>
          <p:nvPr/>
        </p:nvSpPr>
        <p:spPr>
          <a:xfrm rot="0">
            <a:off x="1080000" y="1811216"/>
            <a:ext cx="5760000" cy="280633"/>
          </a:xfrm>
          <a:prstGeom prst="rect">
            <a:avLst/>
          </a:prstGeom>
        </p:spPr>
        <p:txBody>
          <a:bodyPr anchor="t" rtlCol="false" tIns="0" lIns="0" bIns="0" rIns="0">
            <a:spAutoFit/>
          </a:bodyPr>
          <a:lstStyle/>
          <a:p>
            <a:pPr algn="just">
              <a:lnSpc>
                <a:spcPts val="2379"/>
              </a:lnSpc>
            </a:pPr>
            <a:r>
              <a:rPr lang="en-US" sz="1699" b="true">
                <a:solidFill>
                  <a:srgbClr val="103F6B"/>
                </a:solidFill>
                <a:latin typeface="Montserrat Bold"/>
                <a:ea typeface="Montserrat Bold"/>
                <a:cs typeface="Montserrat Bold"/>
                <a:sym typeface="Montserrat Bold"/>
              </a:rPr>
              <a:t>Rencana Lokasi Budidaya Tilapia KOLAM CERDAS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Freeform 3" id="3"/>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80000" y="634275"/>
            <a:ext cx="5724000" cy="746388"/>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TIMELINE</a:t>
            </a:r>
          </a:p>
        </p:txBody>
      </p:sp>
      <p:sp>
        <p:nvSpPr>
          <p:cNvPr name="TextBox 5" id="5"/>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18</a:t>
            </a:r>
          </a:p>
        </p:txBody>
      </p:sp>
      <p:grpSp>
        <p:nvGrpSpPr>
          <p:cNvPr name="Group 6" id="6"/>
          <p:cNvGrpSpPr/>
          <p:nvPr/>
        </p:nvGrpSpPr>
        <p:grpSpPr>
          <a:xfrm rot="0">
            <a:off x="2482553" y="1880224"/>
            <a:ext cx="726071" cy="726071"/>
            <a:chOff x="0" y="0"/>
            <a:chExt cx="968095" cy="968095"/>
          </a:xfrm>
        </p:grpSpPr>
        <p:sp>
          <p:nvSpPr>
            <p:cNvPr name="Freeform 7" id="7"/>
            <p:cNvSpPr/>
            <p:nvPr/>
          </p:nvSpPr>
          <p:spPr>
            <a:xfrm flipH="false" flipV="false" rot="-5400000">
              <a:off x="0" y="0"/>
              <a:ext cx="968095" cy="968095"/>
            </a:xfrm>
            <a:custGeom>
              <a:avLst/>
              <a:gdLst/>
              <a:ahLst/>
              <a:cxnLst/>
              <a:rect r="r" b="b" t="t" l="l"/>
              <a:pathLst>
                <a:path h="968095" w="968095">
                  <a:moveTo>
                    <a:pt x="0" y="0"/>
                  </a:moveTo>
                  <a:lnTo>
                    <a:pt x="968095" y="0"/>
                  </a:lnTo>
                  <a:lnTo>
                    <a:pt x="968095" y="968095"/>
                  </a:lnTo>
                  <a:lnTo>
                    <a:pt x="0" y="9680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30766" y="230766"/>
              <a:ext cx="506562" cy="506562"/>
            </a:xfrm>
            <a:custGeom>
              <a:avLst/>
              <a:gdLst/>
              <a:ahLst/>
              <a:cxnLst/>
              <a:rect r="r" b="b" t="t" l="l"/>
              <a:pathLst>
                <a:path h="506562" w="506562">
                  <a:moveTo>
                    <a:pt x="0" y="0"/>
                  </a:moveTo>
                  <a:lnTo>
                    <a:pt x="506562" y="0"/>
                  </a:lnTo>
                  <a:lnTo>
                    <a:pt x="506562" y="506562"/>
                  </a:lnTo>
                  <a:lnTo>
                    <a:pt x="0" y="5065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AutoShape 9" id="9"/>
          <p:cNvSpPr/>
          <p:nvPr/>
        </p:nvSpPr>
        <p:spPr>
          <a:xfrm flipH="true">
            <a:off x="2845588" y="2606295"/>
            <a:ext cx="0" cy="2938042"/>
          </a:xfrm>
          <a:prstGeom prst="line">
            <a:avLst/>
          </a:prstGeom>
          <a:ln cap="flat" w="38100">
            <a:solidFill>
              <a:srgbClr val="37C9EF"/>
            </a:solidFill>
            <a:prstDash val="solid"/>
            <a:headEnd type="none" len="sm" w="sm"/>
            <a:tailEnd type="none" len="sm" w="sm"/>
          </a:ln>
        </p:spPr>
      </p:sp>
      <p:grpSp>
        <p:nvGrpSpPr>
          <p:cNvPr name="Group 10" id="10"/>
          <p:cNvGrpSpPr/>
          <p:nvPr/>
        </p:nvGrpSpPr>
        <p:grpSpPr>
          <a:xfrm rot="0">
            <a:off x="2482553" y="4322966"/>
            <a:ext cx="726071" cy="726071"/>
            <a:chOff x="0" y="0"/>
            <a:chExt cx="968095" cy="968095"/>
          </a:xfrm>
        </p:grpSpPr>
        <p:sp>
          <p:nvSpPr>
            <p:cNvPr name="Freeform 11" id="11"/>
            <p:cNvSpPr/>
            <p:nvPr/>
          </p:nvSpPr>
          <p:spPr>
            <a:xfrm flipH="false" flipV="false" rot="-5400000">
              <a:off x="0" y="0"/>
              <a:ext cx="968095" cy="968095"/>
            </a:xfrm>
            <a:custGeom>
              <a:avLst/>
              <a:gdLst/>
              <a:ahLst/>
              <a:cxnLst/>
              <a:rect r="r" b="b" t="t" l="l"/>
              <a:pathLst>
                <a:path h="968095" w="968095">
                  <a:moveTo>
                    <a:pt x="0" y="0"/>
                  </a:moveTo>
                  <a:lnTo>
                    <a:pt x="968095" y="0"/>
                  </a:lnTo>
                  <a:lnTo>
                    <a:pt x="968095" y="968095"/>
                  </a:lnTo>
                  <a:lnTo>
                    <a:pt x="0" y="9680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7653" y="106708"/>
              <a:ext cx="754679" cy="754679"/>
            </a:xfrm>
            <a:custGeom>
              <a:avLst/>
              <a:gdLst/>
              <a:ahLst/>
              <a:cxnLst/>
              <a:rect r="r" b="b" t="t" l="l"/>
              <a:pathLst>
                <a:path h="754679" w="754679">
                  <a:moveTo>
                    <a:pt x="0" y="0"/>
                  </a:moveTo>
                  <a:lnTo>
                    <a:pt x="754679" y="0"/>
                  </a:lnTo>
                  <a:lnTo>
                    <a:pt x="754679" y="754679"/>
                  </a:lnTo>
                  <a:lnTo>
                    <a:pt x="0" y="7546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3" id="13"/>
          <p:cNvGrpSpPr/>
          <p:nvPr/>
        </p:nvGrpSpPr>
        <p:grpSpPr>
          <a:xfrm rot="0">
            <a:off x="2482553" y="3101595"/>
            <a:ext cx="726071" cy="726071"/>
            <a:chOff x="0" y="0"/>
            <a:chExt cx="968095" cy="968095"/>
          </a:xfrm>
        </p:grpSpPr>
        <p:sp>
          <p:nvSpPr>
            <p:cNvPr name="Freeform 14" id="14"/>
            <p:cNvSpPr/>
            <p:nvPr/>
          </p:nvSpPr>
          <p:spPr>
            <a:xfrm flipH="false" flipV="false" rot="-5400000">
              <a:off x="0" y="0"/>
              <a:ext cx="968095" cy="968095"/>
            </a:xfrm>
            <a:custGeom>
              <a:avLst/>
              <a:gdLst/>
              <a:ahLst/>
              <a:cxnLst/>
              <a:rect r="r" b="b" t="t" l="l"/>
              <a:pathLst>
                <a:path h="968095" w="968095">
                  <a:moveTo>
                    <a:pt x="0" y="0"/>
                  </a:moveTo>
                  <a:lnTo>
                    <a:pt x="968095" y="0"/>
                  </a:lnTo>
                  <a:lnTo>
                    <a:pt x="968095" y="968095"/>
                  </a:lnTo>
                  <a:lnTo>
                    <a:pt x="0" y="9680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58069" y="133693"/>
              <a:ext cx="768015" cy="727694"/>
            </a:xfrm>
            <a:custGeom>
              <a:avLst/>
              <a:gdLst/>
              <a:ahLst/>
              <a:cxnLst/>
              <a:rect r="r" b="b" t="t" l="l"/>
              <a:pathLst>
                <a:path h="727694" w="768015">
                  <a:moveTo>
                    <a:pt x="0" y="0"/>
                  </a:moveTo>
                  <a:lnTo>
                    <a:pt x="768015" y="0"/>
                  </a:lnTo>
                  <a:lnTo>
                    <a:pt x="768015" y="727694"/>
                  </a:lnTo>
                  <a:lnTo>
                    <a:pt x="0" y="72769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grpSp>
        <p:nvGrpSpPr>
          <p:cNvPr name="Group 16" id="16"/>
          <p:cNvGrpSpPr/>
          <p:nvPr/>
        </p:nvGrpSpPr>
        <p:grpSpPr>
          <a:xfrm rot="0">
            <a:off x="2482553" y="5544337"/>
            <a:ext cx="726071" cy="726071"/>
            <a:chOff x="0" y="0"/>
            <a:chExt cx="968095" cy="968095"/>
          </a:xfrm>
        </p:grpSpPr>
        <p:sp>
          <p:nvSpPr>
            <p:cNvPr name="Freeform 17" id="17"/>
            <p:cNvSpPr/>
            <p:nvPr/>
          </p:nvSpPr>
          <p:spPr>
            <a:xfrm flipH="false" flipV="false" rot="-5400000">
              <a:off x="0" y="0"/>
              <a:ext cx="968095" cy="968095"/>
            </a:xfrm>
            <a:custGeom>
              <a:avLst/>
              <a:gdLst/>
              <a:ahLst/>
              <a:cxnLst/>
              <a:rect r="r" b="b" t="t" l="l"/>
              <a:pathLst>
                <a:path h="968095" w="968095">
                  <a:moveTo>
                    <a:pt x="0" y="0"/>
                  </a:moveTo>
                  <a:lnTo>
                    <a:pt x="968095" y="0"/>
                  </a:lnTo>
                  <a:lnTo>
                    <a:pt x="968095" y="968095"/>
                  </a:lnTo>
                  <a:lnTo>
                    <a:pt x="0" y="9680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false" flipV="false" rot="0">
              <a:off x="93926" y="97362"/>
              <a:ext cx="780242" cy="737328"/>
            </a:xfrm>
            <a:custGeom>
              <a:avLst/>
              <a:gdLst/>
              <a:ahLst/>
              <a:cxnLst/>
              <a:rect r="r" b="b" t="t" l="l"/>
              <a:pathLst>
                <a:path h="737328" w="780242">
                  <a:moveTo>
                    <a:pt x="0" y="0"/>
                  </a:moveTo>
                  <a:lnTo>
                    <a:pt x="780242" y="0"/>
                  </a:lnTo>
                  <a:lnTo>
                    <a:pt x="780242" y="737328"/>
                  </a:lnTo>
                  <a:lnTo>
                    <a:pt x="0" y="73732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grpSp>
        <p:nvGrpSpPr>
          <p:cNvPr name="Group 19" id="19"/>
          <p:cNvGrpSpPr/>
          <p:nvPr/>
        </p:nvGrpSpPr>
        <p:grpSpPr>
          <a:xfrm rot="0">
            <a:off x="2482553" y="6765708"/>
            <a:ext cx="726071" cy="726071"/>
            <a:chOff x="0" y="0"/>
            <a:chExt cx="968095" cy="968095"/>
          </a:xfrm>
        </p:grpSpPr>
        <p:sp>
          <p:nvSpPr>
            <p:cNvPr name="Freeform 20" id="20"/>
            <p:cNvSpPr/>
            <p:nvPr/>
          </p:nvSpPr>
          <p:spPr>
            <a:xfrm flipH="false" flipV="false" rot="-5400000">
              <a:off x="0" y="0"/>
              <a:ext cx="968095" cy="968095"/>
            </a:xfrm>
            <a:custGeom>
              <a:avLst/>
              <a:gdLst/>
              <a:ahLst/>
              <a:cxnLst/>
              <a:rect r="r" b="b" t="t" l="l"/>
              <a:pathLst>
                <a:path h="968095" w="968095">
                  <a:moveTo>
                    <a:pt x="0" y="0"/>
                  </a:moveTo>
                  <a:lnTo>
                    <a:pt x="968095" y="0"/>
                  </a:lnTo>
                  <a:lnTo>
                    <a:pt x="968095" y="968095"/>
                  </a:lnTo>
                  <a:lnTo>
                    <a:pt x="0" y="9680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1" id="21"/>
            <p:cNvSpPr/>
            <p:nvPr/>
          </p:nvSpPr>
          <p:spPr>
            <a:xfrm flipH="false" flipV="false" rot="0">
              <a:off x="116016" y="120834"/>
              <a:ext cx="736062" cy="749173"/>
            </a:xfrm>
            <a:custGeom>
              <a:avLst/>
              <a:gdLst/>
              <a:ahLst/>
              <a:cxnLst/>
              <a:rect r="r" b="b" t="t" l="l"/>
              <a:pathLst>
                <a:path h="749173" w="736062">
                  <a:moveTo>
                    <a:pt x="0" y="0"/>
                  </a:moveTo>
                  <a:lnTo>
                    <a:pt x="736063" y="0"/>
                  </a:lnTo>
                  <a:lnTo>
                    <a:pt x="736063" y="749173"/>
                  </a:lnTo>
                  <a:lnTo>
                    <a:pt x="0" y="74917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grpSp>
        <p:nvGrpSpPr>
          <p:cNvPr name="Group 22" id="22"/>
          <p:cNvGrpSpPr/>
          <p:nvPr/>
        </p:nvGrpSpPr>
        <p:grpSpPr>
          <a:xfrm rot="0">
            <a:off x="2482553" y="7987079"/>
            <a:ext cx="726071" cy="726071"/>
            <a:chOff x="0" y="0"/>
            <a:chExt cx="968095" cy="968095"/>
          </a:xfrm>
        </p:grpSpPr>
        <p:sp>
          <p:nvSpPr>
            <p:cNvPr name="Freeform 23" id="23"/>
            <p:cNvSpPr/>
            <p:nvPr/>
          </p:nvSpPr>
          <p:spPr>
            <a:xfrm flipH="false" flipV="false" rot="-5400000">
              <a:off x="0" y="0"/>
              <a:ext cx="968095" cy="968095"/>
            </a:xfrm>
            <a:custGeom>
              <a:avLst/>
              <a:gdLst/>
              <a:ahLst/>
              <a:cxnLst/>
              <a:rect r="r" b="b" t="t" l="l"/>
              <a:pathLst>
                <a:path h="968095" w="968095">
                  <a:moveTo>
                    <a:pt x="0" y="0"/>
                  </a:moveTo>
                  <a:lnTo>
                    <a:pt x="968095" y="0"/>
                  </a:lnTo>
                  <a:lnTo>
                    <a:pt x="968095" y="968095"/>
                  </a:lnTo>
                  <a:lnTo>
                    <a:pt x="0" y="96809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4" id="24"/>
            <p:cNvSpPr/>
            <p:nvPr/>
          </p:nvSpPr>
          <p:spPr>
            <a:xfrm flipH="false" flipV="false" rot="0">
              <a:off x="189471" y="162969"/>
              <a:ext cx="625840" cy="664903"/>
            </a:xfrm>
            <a:custGeom>
              <a:avLst/>
              <a:gdLst/>
              <a:ahLst/>
              <a:cxnLst/>
              <a:rect r="r" b="b" t="t" l="l"/>
              <a:pathLst>
                <a:path h="664903" w="625840">
                  <a:moveTo>
                    <a:pt x="0" y="0"/>
                  </a:moveTo>
                  <a:lnTo>
                    <a:pt x="625840" y="0"/>
                  </a:lnTo>
                  <a:lnTo>
                    <a:pt x="625840" y="664903"/>
                  </a:lnTo>
                  <a:lnTo>
                    <a:pt x="0" y="66490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
        <p:nvSpPr>
          <p:cNvPr name="AutoShape 25" id="25"/>
          <p:cNvSpPr/>
          <p:nvPr/>
        </p:nvSpPr>
        <p:spPr>
          <a:xfrm>
            <a:off x="2845588" y="7491779"/>
            <a:ext cx="0" cy="495300"/>
          </a:xfrm>
          <a:prstGeom prst="line">
            <a:avLst/>
          </a:prstGeom>
          <a:ln cap="flat" w="38100">
            <a:solidFill>
              <a:srgbClr val="103F6B"/>
            </a:solidFill>
            <a:prstDash val="solid"/>
            <a:headEnd type="none" len="sm" w="sm"/>
            <a:tailEnd type="none" len="sm" w="sm"/>
          </a:ln>
        </p:spPr>
      </p:sp>
      <p:sp>
        <p:nvSpPr>
          <p:cNvPr name="AutoShape 26" id="26"/>
          <p:cNvSpPr/>
          <p:nvPr/>
        </p:nvSpPr>
        <p:spPr>
          <a:xfrm>
            <a:off x="2845588" y="6270408"/>
            <a:ext cx="0" cy="495300"/>
          </a:xfrm>
          <a:prstGeom prst="line">
            <a:avLst/>
          </a:prstGeom>
          <a:ln cap="flat" w="38100">
            <a:solidFill>
              <a:srgbClr val="2C92D5"/>
            </a:solidFill>
            <a:prstDash val="solid"/>
            <a:headEnd type="none" len="sm" w="sm"/>
            <a:tailEnd type="none" len="sm" w="sm"/>
          </a:ln>
        </p:spPr>
      </p:sp>
      <p:sp>
        <p:nvSpPr>
          <p:cNvPr name="TextBox 27" id="27"/>
          <p:cNvSpPr txBox="true"/>
          <p:nvPr/>
        </p:nvSpPr>
        <p:spPr>
          <a:xfrm rot="0">
            <a:off x="3517683" y="1912251"/>
            <a:ext cx="2052374" cy="642966"/>
          </a:xfrm>
          <a:prstGeom prst="rect">
            <a:avLst/>
          </a:prstGeom>
        </p:spPr>
        <p:txBody>
          <a:bodyPr anchor="t" rtlCol="false" tIns="0" lIns="0" bIns="0" rIns="0">
            <a:spAutoFit/>
          </a:bodyPr>
          <a:lstStyle/>
          <a:p>
            <a:pPr algn="l" marL="199631" indent="-99815" lvl="1">
              <a:lnSpc>
                <a:spcPts val="1294"/>
              </a:lnSpc>
              <a:buFont typeface="Arial"/>
              <a:buChar char="•"/>
            </a:pPr>
            <a:r>
              <a:rPr lang="en-US" sz="924" spc="29">
                <a:solidFill>
                  <a:srgbClr val="191919"/>
                </a:solidFill>
                <a:latin typeface="Aileron"/>
                <a:ea typeface="Aileron"/>
                <a:cs typeface="Aileron"/>
                <a:sym typeface="Aileron"/>
              </a:rPr>
              <a:t>Pembentukan Tim Pelaksana</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Pematangan Kelembagaan</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Sosialisasi</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Persiapan lokasi</a:t>
            </a:r>
          </a:p>
        </p:txBody>
      </p:sp>
      <p:sp>
        <p:nvSpPr>
          <p:cNvPr name="TextBox 28" id="28"/>
          <p:cNvSpPr txBox="true"/>
          <p:nvPr/>
        </p:nvSpPr>
        <p:spPr>
          <a:xfrm rot="0">
            <a:off x="3517683" y="3197281"/>
            <a:ext cx="2469471" cy="481116"/>
          </a:xfrm>
          <a:prstGeom prst="rect">
            <a:avLst/>
          </a:prstGeom>
        </p:spPr>
        <p:txBody>
          <a:bodyPr anchor="t" rtlCol="false" tIns="0" lIns="0" bIns="0" rIns="0">
            <a:spAutoFit/>
          </a:bodyPr>
          <a:lstStyle/>
          <a:p>
            <a:pPr algn="l" marL="199631" indent="-99815" lvl="1">
              <a:lnSpc>
                <a:spcPts val="1294"/>
              </a:lnSpc>
              <a:buFont typeface="Arial"/>
              <a:buChar char="•"/>
            </a:pPr>
            <a:r>
              <a:rPr lang="en-US" sz="924" spc="29">
                <a:solidFill>
                  <a:srgbClr val="191919"/>
                </a:solidFill>
                <a:latin typeface="Aileron"/>
                <a:ea typeface="Aileron"/>
                <a:cs typeface="Aileron"/>
                <a:sym typeface="Aileron"/>
              </a:rPr>
              <a:t>Wordkshop produksi Kolam Cerdas</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Penggunaan Sistem ERP</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Pembentukan kelompok produksi</a:t>
            </a:r>
          </a:p>
        </p:txBody>
      </p:sp>
      <p:sp>
        <p:nvSpPr>
          <p:cNvPr name="TextBox 29" id="29"/>
          <p:cNvSpPr txBox="true"/>
          <p:nvPr/>
        </p:nvSpPr>
        <p:spPr>
          <a:xfrm rot="0">
            <a:off x="3517683" y="4193143"/>
            <a:ext cx="2469471" cy="966668"/>
          </a:xfrm>
          <a:prstGeom prst="rect">
            <a:avLst/>
          </a:prstGeom>
        </p:spPr>
        <p:txBody>
          <a:bodyPr anchor="t" rtlCol="false" tIns="0" lIns="0" bIns="0" rIns="0">
            <a:spAutoFit/>
          </a:bodyPr>
          <a:lstStyle/>
          <a:p>
            <a:pPr algn="l" marL="199631" indent="-99815" lvl="1">
              <a:lnSpc>
                <a:spcPts val="1294"/>
              </a:lnSpc>
              <a:buFont typeface="Arial"/>
              <a:buChar char="•"/>
            </a:pPr>
            <a:r>
              <a:rPr lang="en-US" sz="924" spc="29">
                <a:solidFill>
                  <a:srgbClr val="191919"/>
                </a:solidFill>
                <a:latin typeface="Aileron"/>
                <a:ea typeface="Aileron"/>
                <a:cs typeface="Aileron"/>
                <a:sym typeface="Aileron"/>
              </a:rPr>
              <a:t>Pengadaan bahan baku dan alat</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Setting tempat workshop</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Produksi AI Feeder</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Produksi Sistem RAS</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Perakitan OnSite</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Ujicoba KOLAM CERDAS</a:t>
            </a:r>
          </a:p>
        </p:txBody>
      </p:sp>
      <p:sp>
        <p:nvSpPr>
          <p:cNvPr name="TextBox 30" id="30"/>
          <p:cNvSpPr txBox="true"/>
          <p:nvPr/>
        </p:nvSpPr>
        <p:spPr>
          <a:xfrm rot="0">
            <a:off x="3517683" y="5576364"/>
            <a:ext cx="2469471" cy="642966"/>
          </a:xfrm>
          <a:prstGeom prst="rect">
            <a:avLst/>
          </a:prstGeom>
        </p:spPr>
        <p:txBody>
          <a:bodyPr anchor="t" rtlCol="false" tIns="0" lIns="0" bIns="0" rIns="0">
            <a:spAutoFit/>
          </a:bodyPr>
          <a:lstStyle/>
          <a:p>
            <a:pPr algn="l" marL="199631" indent="-99815" lvl="1">
              <a:lnSpc>
                <a:spcPts val="1294"/>
              </a:lnSpc>
              <a:buFont typeface="Arial"/>
              <a:buChar char="•"/>
            </a:pPr>
            <a:r>
              <a:rPr lang="en-US" sz="924" spc="29">
                <a:solidFill>
                  <a:srgbClr val="191919"/>
                </a:solidFill>
                <a:latin typeface="Aileron"/>
                <a:ea typeface="Aileron"/>
                <a:cs typeface="Aileron"/>
                <a:sym typeface="Aileron"/>
              </a:rPr>
              <a:t>Persiapan Budidaya</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Pelatihan Budidaya</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Pembelian Bibit dan Pakan</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Monitoring budidaya</a:t>
            </a:r>
          </a:p>
        </p:txBody>
      </p:sp>
      <p:sp>
        <p:nvSpPr>
          <p:cNvPr name="TextBox 31" id="31"/>
          <p:cNvSpPr txBox="true"/>
          <p:nvPr/>
        </p:nvSpPr>
        <p:spPr>
          <a:xfrm rot="0">
            <a:off x="3517683" y="6942319"/>
            <a:ext cx="2469471" cy="319265"/>
          </a:xfrm>
          <a:prstGeom prst="rect">
            <a:avLst/>
          </a:prstGeom>
        </p:spPr>
        <p:txBody>
          <a:bodyPr anchor="t" rtlCol="false" tIns="0" lIns="0" bIns="0" rIns="0">
            <a:spAutoFit/>
          </a:bodyPr>
          <a:lstStyle/>
          <a:p>
            <a:pPr algn="l" marL="199631" indent="-99815" lvl="1">
              <a:lnSpc>
                <a:spcPts val="1294"/>
              </a:lnSpc>
              <a:buFont typeface="Arial"/>
              <a:buChar char="•"/>
            </a:pPr>
            <a:r>
              <a:rPr lang="en-US" sz="924" spc="29">
                <a:solidFill>
                  <a:srgbClr val="191919"/>
                </a:solidFill>
                <a:latin typeface="Aileron"/>
                <a:ea typeface="Aileron"/>
                <a:cs typeface="Aileron"/>
                <a:sym typeface="Aileron"/>
              </a:rPr>
              <a:t>Panen budidaya</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Peresmian Kolam Cerdas</a:t>
            </a:r>
          </a:p>
        </p:txBody>
      </p:sp>
      <p:sp>
        <p:nvSpPr>
          <p:cNvPr name="TextBox 32" id="32"/>
          <p:cNvSpPr txBox="true"/>
          <p:nvPr/>
        </p:nvSpPr>
        <p:spPr>
          <a:xfrm rot="0">
            <a:off x="3517683" y="8163690"/>
            <a:ext cx="2469471" cy="319265"/>
          </a:xfrm>
          <a:prstGeom prst="rect">
            <a:avLst/>
          </a:prstGeom>
        </p:spPr>
        <p:txBody>
          <a:bodyPr anchor="t" rtlCol="false" tIns="0" lIns="0" bIns="0" rIns="0">
            <a:spAutoFit/>
          </a:bodyPr>
          <a:lstStyle/>
          <a:p>
            <a:pPr algn="l" marL="199631" indent="-99815" lvl="1">
              <a:lnSpc>
                <a:spcPts val="1294"/>
              </a:lnSpc>
              <a:buFont typeface="Arial"/>
              <a:buChar char="•"/>
            </a:pPr>
            <a:r>
              <a:rPr lang="en-US" sz="924" spc="29">
                <a:solidFill>
                  <a:srgbClr val="191919"/>
                </a:solidFill>
                <a:latin typeface="Aileron"/>
                <a:ea typeface="Aileron"/>
                <a:cs typeface="Aileron"/>
                <a:sym typeface="Aileron"/>
              </a:rPr>
              <a:t>Evaluasi proyek Kolam Cerdas</a:t>
            </a:r>
          </a:p>
          <a:p>
            <a:pPr algn="l" marL="199631" indent="-99815" lvl="1">
              <a:lnSpc>
                <a:spcPts val="1294"/>
              </a:lnSpc>
              <a:buFont typeface="Arial"/>
              <a:buChar char="•"/>
            </a:pPr>
            <a:r>
              <a:rPr lang="en-US" sz="924" spc="29">
                <a:solidFill>
                  <a:srgbClr val="191919"/>
                </a:solidFill>
                <a:latin typeface="Aileron"/>
                <a:ea typeface="Aileron"/>
                <a:cs typeface="Aileron"/>
                <a:sym typeface="Aileron"/>
              </a:rPr>
              <a:t>Penyusunan LPJ BKD</a:t>
            </a:r>
          </a:p>
        </p:txBody>
      </p:sp>
      <p:sp>
        <p:nvSpPr>
          <p:cNvPr name="TextBox 33" id="33"/>
          <p:cNvSpPr txBox="true"/>
          <p:nvPr/>
        </p:nvSpPr>
        <p:spPr>
          <a:xfrm rot="0">
            <a:off x="1226454" y="2031546"/>
            <a:ext cx="1180263" cy="194448"/>
          </a:xfrm>
          <a:prstGeom prst="rect">
            <a:avLst/>
          </a:prstGeom>
        </p:spPr>
        <p:txBody>
          <a:bodyPr anchor="t" rtlCol="false" tIns="0" lIns="0" bIns="0" rIns="0">
            <a:spAutoFit/>
          </a:bodyPr>
          <a:lstStyle/>
          <a:p>
            <a:pPr algn="ctr">
              <a:lnSpc>
                <a:spcPts val="1664"/>
              </a:lnSpc>
            </a:pPr>
            <a:r>
              <a:rPr lang="en-US" b="true" sz="1040" spc="125">
                <a:solidFill>
                  <a:srgbClr val="191919"/>
                </a:solidFill>
                <a:latin typeface="Montserrat Bold"/>
                <a:ea typeface="Montserrat Bold"/>
                <a:cs typeface="Montserrat Bold"/>
                <a:sym typeface="Montserrat Bold"/>
              </a:rPr>
              <a:t>PERSIAPAN</a:t>
            </a:r>
          </a:p>
        </p:txBody>
      </p:sp>
      <p:sp>
        <p:nvSpPr>
          <p:cNvPr name="TextBox 34" id="34"/>
          <p:cNvSpPr txBox="true"/>
          <p:nvPr/>
        </p:nvSpPr>
        <p:spPr>
          <a:xfrm rot="0">
            <a:off x="1095796" y="3252893"/>
            <a:ext cx="1441580" cy="194471"/>
          </a:xfrm>
          <a:prstGeom prst="rect">
            <a:avLst/>
          </a:prstGeom>
        </p:spPr>
        <p:txBody>
          <a:bodyPr anchor="t" rtlCol="false" tIns="0" lIns="0" bIns="0" rIns="0">
            <a:spAutoFit/>
          </a:bodyPr>
          <a:lstStyle/>
          <a:p>
            <a:pPr algn="ctr">
              <a:lnSpc>
                <a:spcPts val="1664"/>
              </a:lnSpc>
            </a:pPr>
            <a:r>
              <a:rPr lang="en-US" b="true" sz="1040" spc="125">
                <a:solidFill>
                  <a:srgbClr val="191919"/>
                </a:solidFill>
                <a:latin typeface="Montserrat Bold"/>
                <a:ea typeface="Montserrat Bold"/>
                <a:cs typeface="Montserrat Bold"/>
                <a:sym typeface="Montserrat Bold"/>
              </a:rPr>
              <a:t>PRA-PRODUKSI</a:t>
            </a:r>
          </a:p>
        </p:txBody>
      </p:sp>
      <p:sp>
        <p:nvSpPr>
          <p:cNvPr name="TextBox 35" id="35"/>
          <p:cNvSpPr txBox="true"/>
          <p:nvPr/>
        </p:nvSpPr>
        <p:spPr>
          <a:xfrm rot="0">
            <a:off x="1226454" y="4474264"/>
            <a:ext cx="1180263" cy="194471"/>
          </a:xfrm>
          <a:prstGeom prst="rect">
            <a:avLst/>
          </a:prstGeom>
        </p:spPr>
        <p:txBody>
          <a:bodyPr anchor="t" rtlCol="false" tIns="0" lIns="0" bIns="0" rIns="0">
            <a:spAutoFit/>
          </a:bodyPr>
          <a:lstStyle/>
          <a:p>
            <a:pPr algn="ctr">
              <a:lnSpc>
                <a:spcPts val="1664"/>
              </a:lnSpc>
            </a:pPr>
            <a:r>
              <a:rPr lang="en-US" b="true" sz="1040" spc="125">
                <a:solidFill>
                  <a:srgbClr val="191919"/>
                </a:solidFill>
                <a:latin typeface="Montserrat Bold"/>
                <a:ea typeface="Montserrat Bold"/>
                <a:cs typeface="Montserrat Bold"/>
                <a:sym typeface="Montserrat Bold"/>
              </a:rPr>
              <a:t>PRODUKSI</a:t>
            </a:r>
          </a:p>
        </p:txBody>
      </p:sp>
      <p:sp>
        <p:nvSpPr>
          <p:cNvPr name="TextBox 36" id="36"/>
          <p:cNvSpPr txBox="true"/>
          <p:nvPr/>
        </p:nvSpPr>
        <p:spPr>
          <a:xfrm rot="0">
            <a:off x="1226454" y="5695635"/>
            <a:ext cx="1180263" cy="194471"/>
          </a:xfrm>
          <a:prstGeom prst="rect">
            <a:avLst/>
          </a:prstGeom>
        </p:spPr>
        <p:txBody>
          <a:bodyPr anchor="t" rtlCol="false" tIns="0" lIns="0" bIns="0" rIns="0">
            <a:spAutoFit/>
          </a:bodyPr>
          <a:lstStyle/>
          <a:p>
            <a:pPr algn="ctr">
              <a:lnSpc>
                <a:spcPts val="1664"/>
              </a:lnSpc>
            </a:pPr>
            <a:r>
              <a:rPr lang="en-US" b="true" sz="1040" spc="125">
                <a:solidFill>
                  <a:srgbClr val="191919"/>
                </a:solidFill>
                <a:latin typeface="Montserrat Bold"/>
                <a:ea typeface="Montserrat Bold"/>
                <a:cs typeface="Montserrat Bold"/>
                <a:sym typeface="Montserrat Bold"/>
              </a:rPr>
              <a:t>BUDIDAYA</a:t>
            </a:r>
          </a:p>
        </p:txBody>
      </p:sp>
      <p:sp>
        <p:nvSpPr>
          <p:cNvPr name="TextBox 37" id="37"/>
          <p:cNvSpPr txBox="true"/>
          <p:nvPr/>
        </p:nvSpPr>
        <p:spPr>
          <a:xfrm rot="0">
            <a:off x="1226454" y="6917006"/>
            <a:ext cx="1180263" cy="194471"/>
          </a:xfrm>
          <a:prstGeom prst="rect">
            <a:avLst/>
          </a:prstGeom>
        </p:spPr>
        <p:txBody>
          <a:bodyPr anchor="t" rtlCol="false" tIns="0" lIns="0" bIns="0" rIns="0">
            <a:spAutoFit/>
          </a:bodyPr>
          <a:lstStyle/>
          <a:p>
            <a:pPr algn="ctr">
              <a:lnSpc>
                <a:spcPts val="1664"/>
              </a:lnSpc>
            </a:pPr>
            <a:r>
              <a:rPr lang="en-US" b="true" sz="1040" spc="125">
                <a:solidFill>
                  <a:srgbClr val="191919"/>
                </a:solidFill>
                <a:latin typeface="Montserrat Bold"/>
                <a:ea typeface="Montserrat Bold"/>
                <a:cs typeface="Montserrat Bold"/>
                <a:sym typeface="Montserrat Bold"/>
              </a:rPr>
              <a:t>PANEN</a:t>
            </a:r>
          </a:p>
        </p:txBody>
      </p:sp>
      <p:sp>
        <p:nvSpPr>
          <p:cNvPr name="TextBox 38" id="38"/>
          <p:cNvSpPr txBox="true"/>
          <p:nvPr/>
        </p:nvSpPr>
        <p:spPr>
          <a:xfrm rot="0">
            <a:off x="1226454" y="8138377"/>
            <a:ext cx="1180263" cy="194471"/>
          </a:xfrm>
          <a:prstGeom prst="rect">
            <a:avLst/>
          </a:prstGeom>
        </p:spPr>
        <p:txBody>
          <a:bodyPr anchor="t" rtlCol="false" tIns="0" lIns="0" bIns="0" rIns="0">
            <a:spAutoFit/>
          </a:bodyPr>
          <a:lstStyle/>
          <a:p>
            <a:pPr algn="ctr">
              <a:lnSpc>
                <a:spcPts val="1664"/>
              </a:lnSpc>
            </a:pPr>
            <a:r>
              <a:rPr lang="en-US" b="true" sz="1040" spc="125">
                <a:solidFill>
                  <a:srgbClr val="191919"/>
                </a:solidFill>
                <a:latin typeface="Montserrat Bold"/>
                <a:ea typeface="Montserrat Bold"/>
                <a:cs typeface="Montserrat Bold"/>
                <a:sym typeface="Montserrat Bold"/>
              </a:rPr>
              <a:t>EVALUASI</a:t>
            </a:r>
          </a:p>
        </p:txBody>
      </p:sp>
      <p:sp>
        <p:nvSpPr>
          <p:cNvPr name="TextBox 39" id="39"/>
          <p:cNvSpPr txBox="true"/>
          <p:nvPr/>
        </p:nvSpPr>
        <p:spPr>
          <a:xfrm rot="0">
            <a:off x="1226454" y="2260410"/>
            <a:ext cx="1180263" cy="156464"/>
          </a:xfrm>
          <a:prstGeom prst="rect">
            <a:avLst/>
          </a:prstGeom>
        </p:spPr>
        <p:txBody>
          <a:bodyPr anchor="t" rtlCol="false" tIns="0" lIns="0" bIns="0" rIns="0">
            <a:spAutoFit/>
          </a:bodyPr>
          <a:lstStyle/>
          <a:p>
            <a:pPr algn="ctr">
              <a:lnSpc>
                <a:spcPts val="1350"/>
              </a:lnSpc>
            </a:pPr>
            <a:r>
              <a:rPr lang="en-US" sz="843" spc="102">
                <a:solidFill>
                  <a:srgbClr val="191919"/>
                </a:solidFill>
                <a:latin typeface="Montserrat"/>
                <a:ea typeface="Montserrat"/>
                <a:cs typeface="Montserrat"/>
                <a:sym typeface="Montserrat"/>
              </a:rPr>
              <a:t>BULAN 1-2</a:t>
            </a:r>
          </a:p>
        </p:txBody>
      </p:sp>
      <p:sp>
        <p:nvSpPr>
          <p:cNvPr name="TextBox 40" id="40"/>
          <p:cNvSpPr txBox="true"/>
          <p:nvPr/>
        </p:nvSpPr>
        <p:spPr>
          <a:xfrm rot="0">
            <a:off x="1226454" y="3481726"/>
            <a:ext cx="1180263" cy="156518"/>
          </a:xfrm>
          <a:prstGeom prst="rect">
            <a:avLst/>
          </a:prstGeom>
        </p:spPr>
        <p:txBody>
          <a:bodyPr anchor="t" rtlCol="false" tIns="0" lIns="0" bIns="0" rIns="0">
            <a:spAutoFit/>
          </a:bodyPr>
          <a:lstStyle/>
          <a:p>
            <a:pPr algn="ctr">
              <a:lnSpc>
                <a:spcPts val="1350"/>
              </a:lnSpc>
            </a:pPr>
            <a:r>
              <a:rPr lang="en-US" sz="843" spc="102">
                <a:solidFill>
                  <a:srgbClr val="191919"/>
                </a:solidFill>
                <a:latin typeface="Montserrat"/>
                <a:ea typeface="Montserrat"/>
                <a:cs typeface="Montserrat"/>
                <a:sym typeface="Montserrat"/>
              </a:rPr>
              <a:t>BULAN 3</a:t>
            </a:r>
          </a:p>
        </p:txBody>
      </p:sp>
      <p:sp>
        <p:nvSpPr>
          <p:cNvPr name="TextBox 41" id="41"/>
          <p:cNvSpPr txBox="true"/>
          <p:nvPr/>
        </p:nvSpPr>
        <p:spPr>
          <a:xfrm rot="0">
            <a:off x="1226454" y="4703097"/>
            <a:ext cx="1180263" cy="156518"/>
          </a:xfrm>
          <a:prstGeom prst="rect">
            <a:avLst/>
          </a:prstGeom>
        </p:spPr>
        <p:txBody>
          <a:bodyPr anchor="t" rtlCol="false" tIns="0" lIns="0" bIns="0" rIns="0">
            <a:spAutoFit/>
          </a:bodyPr>
          <a:lstStyle/>
          <a:p>
            <a:pPr algn="ctr">
              <a:lnSpc>
                <a:spcPts val="1350"/>
              </a:lnSpc>
            </a:pPr>
            <a:r>
              <a:rPr lang="en-US" sz="843" spc="102">
                <a:solidFill>
                  <a:srgbClr val="191919"/>
                </a:solidFill>
                <a:latin typeface="Montserrat"/>
                <a:ea typeface="Montserrat"/>
                <a:cs typeface="Montserrat"/>
                <a:sym typeface="Montserrat"/>
              </a:rPr>
              <a:t>BULAN 4-5</a:t>
            </a:r>
          </a:p>
        </p:txBody>
      </p:sp>
      <p:sp>
        <p:nvSpPr>
          <p:cNvPr name="TextBox 42" id="42"/>
          <p:cNvSpPr txBox="true"/>
          <p:nvPr/>
        </p:nvSpPr>
        <p:spPr>
          <a:xfrm rot="0">
            <a:off x="1226454" y="5924468"/>
            <a:ext cx="1180263" cy="156518"/>
          </a:xfrm>
          <a:prstGeom prst="rect">
            <a:avLst/>
          </a:prstGeom>
        </p:spPr>
        <p:txBody>
          <a:bodyPr anchor="t" rtlCol="false" tIns="0" lIns="0" bIns="0" rIns="0">
            <a:spAutoFit/>
          </a:bodyPr>
          <a:lstStyle/>
          <a:p>
            <a:pPr algn="ctr">
              <a:lnSpc>
                <a:spcPts val="1350"/>
              </a:lnSpc>
            </a:pPr>
            <a:r>
              <a:rPr lang="en-US" sz="843" spc="102">
                <a:solidFill>
                  <a:srgbClr val="191919"/>
                </a:solidFill>
                <a:latin typeface="Montserrat"/>
                <a:ea typeface="Montserrat"/>
                <a:cs typeface="Montserrat"/>
                <a:sym typeface="Montserrat"/>
              </a:rPr>
              <a:t>BULAN 6-8</a:t>
            </a:r>
          </a:p>
        </p:txBody>
      </p:sp>
      <p:sp>
        <p:nvSpPr>
          <p:cNvPr name="TextBox 43" id="43"/>
          <p:cNvSpPr txBox="true"/>
          <p:nvPr/>
        </p:nvSpPr>
        <p:spPr>
          <a:xfrm rot="0">
            <a:off x="1226454" y="7145839"/>
            <a:ext cx="1180263" cy="156518"/>
          </a:xfrm>
          <a:prstGeom prst="rect">
            <a:avLst/>
          </a:prstGeom>
        </p:spPr>
        <p:txBody>
          <a:bodyPr anchor="t" rtlCol="false" tIns="0" lIns="0" bIns="0" rIns="0">
            <a:spAutoFit/>
          </a:bodyPr>
          <a:lstStyle/>
          <a:p>
            <a:pPr algn="ctr">
              <a:lnSpc>
                <a:spcPts val="1350"/>
              </a:lnSpc>
            </a:pPr>
            <a:r>
              <a:rPr lang="en-US" sz="843" spc="102">
                <a:solidFill>
                  <a:srgbClr val="191919"/>
                </a:solidFill>
                <a:latin typeface="Montserrat"/>
                <a:ea typeface="Montserrat"/>
                <a:cs typeface="Montserrat"/>
                <a:sym typeface="Montserrat"/>
              </a:rPr>
              <a:t>BULAN 9</a:t>
            </a:r>
          </a:p>
        </p:txBody>
      </p:sp>
      <p:sp>
        <p:nvSpPr>
          <p:cNvPr name="TextBox 44" id="44"/>
          <p:cNvSpPr txBox="true"/>
          <p:nvPr/>
        </p:nvSpPr>
        <p:spPr>
          <a:xfrm rot="0">
            <a:off x="1226454" y="8367210"/>
            <a:ext cx="1180263" cy="156518"/>
          </a:xfrm>
          <a:prstGeom prst="rect">
            <a:avLst/>
          </a:prstGeom>
        </p:spPr>
        <p:txBody>
          <a:bodyPr anchor="t" rtlCol="false" tIns="0" lIns="0" bIns="0" rIns="0">
            <a:spAutoFit/>
          </a:bodyPr>
          <a:lstStyle/>
          <a:p>
            <a:pPr algn="ctr">
              <a:lnSpc>
                <a:spcPts val="1350"/>
              </a:lnSpc>
            </a:pPr>
            <a:r>
              <a:rPr lang="en-US" sz="843" spc="102">
                <a:solidFill>
                  <a:srgbClr val="191919"/>
                </a:solidFill>
                <a:latin typeface="Montserrat"/>
                <a:ea typeface="Montserrat"/>
                <a:cs typeface="Montserrat"/>
                <a:sym typeface="Montserrat"/>
              </a:rPr>
              <a:t>BULAN 10-11</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60000" cy="10692000"/>
          </a:xfrm>
          <a:custGeom>
            <a:avLst/>
            <a:gdLst/>
            <a:ahLst/>
            <a:cxnLst/>
            <a:rect r="r" b="b" t="t" l="l"/>
            <a:pathLst>
              <a:path h="10692000" w="7560000">
                <a:moveTo>
                  <a:pt x="0" y="0"/>
                </a:moveTo>
                <a:lnTo>
                  <a:pt x="7560000" y="0"/>
                </a:lnTo>
                <a:lnTo>
                  <a:pt x="7560000" y="10692000"/>
                </a:lnTo>
                <a:lnTo>
                  <a:pt x="0" y="10692000"/>
                </a:lnTo>
                <a:lnTo>
                  <a:pt x="0" y="0"/>
                </a:lnTo>
                <a:close/>
              </a:path>
            </a:pathLst>
          </a:custGeom>
          <a:blipFill>
            <a:blip r:embed="rId2"/>
            <a:stretch>
              <a:fillRect l="-9693" t="-250" r="-34758" b="-1887"/>
            </a:stretch>
          </a:blipFill>
        </p:spPr>
      </p:sp>
      <p:sp>
        <p:nvSpPr>
          <p:cNvPr name="TextBox 3" id="3"/>
          <p:cNvSpPr txBox="true"/>
          <p:nvPr/>
        </p:nvSpPr>
        <p:spPr>
          <a:xfrm rot="0">
            <a:off x="6537910" y="9933900"/>
            <a:ext cx="302090" cy="290736"/>
          </a:xfrm>
          <a:prstGeom prst="rect">
            <a:avLst/>
          </a:prstGeom>
        </p:spPr>
        <p:txBody>
          <a:bodyPr anchor="t" rtlCol="false" tIns="0" lIns="0" bIns="0" rIns="0">
            <a:spAutoFit/>
          </a:bodyPr>
          <a:lstStyle/>
          <a:p>
            <a:pPr algn="ctr">
              <a:lnSpc>
                <a:spcPts val="2327"/>
              </a:lnSpc>
            </a:pPr>
            <a:r>
              <a:rPr lang="en-US" sz="1662" spc="-34">
                <a:solidFill>
                  <a:srgbClr val="FFFFFF"/>
                </a:solidFill>
                <a:latin typeface="Anton"/>
                <a:ea typeface="Anton"/>
                <a:cs typeface="Anton"/>
                <a:sym typeface="Anton"/>
              </a:rPr>
              <a:t>19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802364"/>
            <a:ext cx="8031226" cy="6008685"/>
            <a:chOff x="0" y="0"/>
            <a:chExt cx="863463" cy="646013"/>
          </a:xfrm>
        </p:grpSpPr>
        <p:sp>
          <p:nvSpPr>
            <p:cNvPr name="Freeform 3" id="3"/>
            <p:cNvSpPr/>
            <p:nvPr/>
          </p:nvSpPr>
          <p:spPr>
            <a:xfrm flipH="false" flipV="false" rot="0">
              <a:off x="0" y="0"/>
              <a:ext cx="863463" cy="646013"/>
            </a:xfrm>
            <a:custGeom>
              <a:avLst/>
              <a:gdLst/>
              <a:ahLst/>
              <a:cxnLst/>
              <a:rect r="r" b="b" t="t" l="l"/>
              <a:pathLst>
                <a:path h="646013" w="863463">
                  <a:moveTo>
                    <a:pt x="0" y="0"/>
                  </a:moveTo>
                  <a:lnTo>
                    <a:pt x="863463" y="0"/>
                  </a:lnTo>
                  <a:lnTo>
                    <a:pt x="863463" y="646013"/>
                  </a:lnTo>
                  <a:lnTo>
                    <a:pt x="0" y="646013"/>
                  </a:lnTo>
                  <a:close/>
                </a:path>
              </a:pathLst>
            </a:custGeom>
            <a:blipFill>
              <a:blip r:embed="rId2"/>
              <a:stretch>
                <a:fillRect l="-37813" t="-7593" r="-16429" b="-8501"/>
              </a:stretch>
            </a:blipFill>
          </p:spPr>
        </p:sp>
      </p:grpSp>
      <p:sp>
        <p:nvSpPr>
          <p:cNvPr name="Freeform 4" id="4"/>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true" rot="0">
            <a:off x="-78390" y="5712736"/>
            <a:ext cx="7638390" cy="3675975"/>
          </a:xfrm>
          <a:custGeom>
            <a:avLst/>
            <a:gdLst/>
            <a:ahLst/>
            <a:cxnLst/>
            <a:rect r="r" b="b" t="t" l="l"/>
            <a:pathLst>
              <a:path h="3675975" w="7638390">
                <a:moveTo>
                  <a:pt x="0" y="3675976"/>
                </a:moveTo>
                <a:lnTo>
                  <a:pt x="7638390" y="3675976"/>
                </a:lnTo>
                <a:lnTo>
                  <a:pt x="7638390" y="0"/>
                </a:lnTo>
                <a:lnTo>
                  <a:pt x="0" y="0"/>
                </a:lnTo>
                <a:lnTo>
                  <a:pt x="0" y="3675976"/>
                </a:lnTo>
                <a:close/>
              </a:path>
            </a:pathLst>
          </a:custGeom>
          <a:blipFill>
            <a:blip r:embed="rId5"/>
            <a:stretch>
              <a:fillRect l="0" t="0" r="0" b="0"/>
            </a:stretch>
          </a:blipFill>
        </p:spPr>
      </p:sp>
      <p:sp>
        <p:nvSpPr>
          <p:cNvPr name="Freeform 6" id="6"/>
          <p:cNvSpPr/>
          <p:nvPr/>
        </p:nvSpPr>
        <p:spPr>
          <a:xfrm flipH="false" flipV="false" rot="0">
            <a:off x="0" y="5657623"/>
            <a:ext cx="7560000" cy="3609900"/>
          </a:xfrm>
          <a:custGeom>
            <a:avLst/>
            <a:gdLst/>
            <a:ahLst/>
            <a:cxnLst/>
            <a:rect r="r" b="b" t="t" l="l"/>
            <a:pathLst>
              <a:path h="3609900" w="7560000">
                <a:moveTo>
                  <a:pt x="0" y="0"/>
                </a:moveTo>
                <a:lnTo>
                  <a:pt x="7560000" y="0"/>
                </a:lnTo>
                <a:lnTo>
                  <a:pt x="7560000" y="3609900"/>
                </a:lnTo>
                <a:lnTo>
                  <a:pt x="0" y="3609900"/>
                </a:lnTo>
                <a:lnTo>
                  <a:pt x="0" y="0"/>
                </a:lnTo>
                <a:close/>
              </a:path>
            </a:pathLst>
          </a:custGeom>
          <a:blipFill>
            <a:blip r:embed="rId6"/>
            <a:stretch>
              <a:fillRect l="0" t="0" r="0" b="0"/>
            </a:stretch>
          </a:blipFill>
        </p:spPr>
      </p:sp>
      <p:sp>
        <p:nvSpPr>
          <p:cNvPr name="TextBox 7" id="7"/>
          <p:cNvSpPr txBox="true"/>
          <p:nvPr/>
        </p:nvSpPr>
        <p:spPr>
          <a:xfrm rot="0">
            <a:off x="1080000" y="634275"/>
            <a:ext cx="3154252" cy="746414"/>
          </a:xfrm>
          <a:prstGeom prst="rect">
            <a:avLst/>
          </a:prstGeom>
        </p:spPr>
        <p:txBody>
          <a:bodyPr anchor="t" rtlCol="false" tIns="0" lIns="0" bIns="0" rIns="0">
            <a:spAutoFit/>
          </a:bodyPr>
          <a:lstStyle/>
          <a:p>
            <a:pPr algn="l">
              <a:lnSpc>
                <a:spcPts val="6108"/>
              </a:lnSpc>
            </a:pPr>
            <a:r>
              <a:rPr lang="en-US" sz="4363" spc="-91">
                <a:solidFill>
                  <a:srgbClr val="103F6B"/>
                </a:solidFill>
                <a:latin typeface="Anton"/>
                <a:ea typeface="Anton"/>
                <a:cs typeface="Anton"/>
                <a:sym typeface="Anton"/>
              </a:rPr>
              <a:t>DAFTAR ISI:</a:t>
            </a:r>
          </a:p>
        </p:txBody>
      </p:sp>
      <p:sp>
        <p:nvSpPr>
          <p:cNvPr name="TextBox 8" id="8"/>
          <p:cNvSpPr txBox="true"/>
          <p:nvPr/>
        </p:nvSpPr>
        <p:spPr>
          <a:xfrm rot="0">
            <a:off x="6025568" y="2072162"/>
            <a:ext cx="595236" cy="546471"/>
          </a:xfrm>
          <a:prstGeom prst="rect">
            <a:avLst/>
          </a:prstGeom>
        </p:spPr>
        <p:txBody>
          <a:bodyPr anchor="t" rtlCol="false" tIns="0" lIns="0" bIns="0" rIns="0">
            <a:spAutoFit/>
          </a:bodyPr>
          <a:lstStyle/>
          <a:p>
            <a:pPr algn="r">
              <a:lnSpc>
                <a:spcPts val="4585"/>
              </a:lnSpc>
            </a:pPr>
            <a:r>
              <a:rPr lang="en-US" sz="3275" spc="-68">
                <a:solidFill>
                  <a:srgbClr val="FFAF10"/>
                </a:solidFill>
                <a:latin typeface="Anton"/>
                <a:ea typeface="Anton"/>
                <a:cs typeface="Anton"/>
                <a:sym typeface="Anton"/>
              </a:rPr>
              <a:t>1</a:t>
            </a:r>
          </a:p>
        </p:txBody>
      </p:sp>
      <p:sp>
        <p:nvSpPr>
          <p:cNvPr name="TextBox 9" id="9"/>
          <p:cNvSpPr txBox="true"/>
          <p:nvPr/>
        </p:nvSpPr>
        <p:spPr>
          <a:xfrm rot="0">
            <a:off x="6025568" y="2750543"/>
            <a:ext cx="595236" cy="546471"/>
          </a:xfrm>
          <a:prstGeom prst="rect">
            <a:avLst/>
          </a:prstGeom>
        </p:spPr>
        <p:txBody>
          <a:bodyPr anchor="t" rtlCol="false" tIns="0" lIns="0" bIns="0" rIns="0">
            <a:spAutoFit/>
          </a:bodyPr>
          <a:lstStyle/>
          <a:p>
            <a:pPr algn="r">
              <a:lnSpc>
                <a:spcPts val="4585"/>
              </a:lnSpc>
            </a:pPr>
            <a:r>
              <a:rPr lang="en-US" sz="3275" spc="-68">
                <a:solidFill>
                  <a:srgbClr val="FFAF10"/>
                </a:solidFill>
                <a:latin typeface="Anton"/>
                <a:ea typeface="Anton"/>
                <a:cs typeface="Anton"/>
                <a:sym typeface="Anton"/>
              </a:rPr>
              <a:t>2</a:t>
            </a:r>
          </a:p>
        </p:txBody>
      </p:sp>
      <p:sp>
        <p:nvSpPr>
          <p:cNvPr name="TextBox 10" id="10"/>
          <p:cNvSpPr txBox="true"/>
          <p:nvPr/>
        </p:nvSpPr>
        <p:spPr>
          <a:xfrm rot="0">
            <a:off x="6025568" y="3430363"/>
            <a:ext cx="595236" cy="546471"/>
          </a:xfrm>
          <a:prstGeom prst="rect">
            <a:avLst/>
          </a:prstGeom>
        </p:spPr>
        <p:txBody>
          <a:bodyPr anchor="t" rtlCol="false" tIns="0" lIns="0" bIns="0" rIns="0">
            <a:spAutoFit/>
          </a:bodyPr>
          <a:lstStyle/>
          <a:p>
            <a:pPr algn="r">
              <a:lnSpc>
                <a:spcPts val="4585"/>
              </a:lnSpc>
            </a:pPr>
            <a:r>
              <a:rPr lang="en-US" sz="3275" spc="-68">
                <a:solidFill>
                  <a:srgbClr val="FFAF10"/>
                </a:solidFill>
                <a:latin typeface="Anton"/>
                <a:ea typeface="Anton"/>
                <a:cs typeface="Anton"/>
                <a:sym typeface="Anton"/>
              </a:rPr>
              <a:t>9</a:t>
            </a:r>
          </a:p>
        </p:txBody>
      </p:sp>
      <p:sp>
        <p:nvSpPr>
          <p:cNvPr name="TextBox 11" id="11"/>
          <p:cNvSpPr txBox="true"/>
          <p:nvPr/>
        </p:nvSpPr>
        <p:spPr>
          <a:xfrm rot="0">
            <a:off x="6025568" y="4110184"/>
            <a:ext cx="595236" cy="546471"/>
          </a:xfrm>
          <a:prstGeom prst="rect">
            <a:avLst/>
          </a:prstGeom>
        </p:spPr>
        <p:txBody>
          <a:bodyPr anchor="t" rtlCol="false" tIns="0" lIns="0" bIns="0" rIns="0">
            <a:spAutoFit/>
          </a:bodyPr>
          <a:lstStyle/>
          <a:p>
            <a:pPr algn="r">
              <a:lnSpc>
                <a:spcPts val="4585"/>
              </a:lnSpc>
            </a:pPr>
            <a:r>
              <a:rPr lang="en-US" sz="3275" spc="-68">
                <a:solidFill>
                  <a:srgbClr val="FFAF10"/>
                </a:solidFill>
                <a:latin typeface="Anton"/>
                <a:ea typeface="Anton"/>
                <a:cs typeface="Anton"/>
                <a:sym typeface="Anton"/>
              </a:rPr>
              <a:t>19</a:t>
            </a:r>
          </a:p>
        </p:txBody>
      </p:sp>
      <p:sp>
        <p:nvSpPr>
          <p:cNvPr name="TextBox 12" id="12"/>
          <p:cNvSpPr txBox="true"/>
          <p:nvPr/>
        </p:nvSpPr>
        <p:spPr>
          <a:xfrm rot="0">
            <a:off x="6025568" y="4790004"/>
            <a:ext cx="595236" cy="546471"/>
          </a:xfrm>
          <a:prstGeom prst="rect">
            <a:avLst/>
          </a:prstGeom>
        </p:spPr>
        <p:txBody>
          <a:bodyPr anchor="t" rtlCol="false" tIns="0" lIns="0" bIns="0" rIns="0">
            <a:spAutoFit/>
          </a:bodyPr>
          <a:lstStyle/>
          <a:p>
            <a:pPr algn="r">
              <a:lnSpc>
                <a:spcPts val="4585"/>
              </a:lnSpc>
            </a:pPr>
            <a:r>
              <a:rPr lang="en-US" sz="3275" spc="-68">
                <a:solidFill>
                  <a:srgbClr val="FFAF10"/>
                </a:solidFill>
                <a:latin typeface="Anton"/>
                <a:ea typeface="Anton"/>
                <a:cs typeface="Anton"/>
                <a:sym typeface="Anton"/>
              </a:rPr>
              <a:t>23</a:t>
            </a:r>
          </a:p>
        </p:txBody>
      </p:sp>
      <p:sp>
        <p:nvSpPr>
          <p:cNvPr name="TextBox 13" id="13"/>
          <p:cNvSpPr txBox="true"/>
          <p:nvPr/>
        </p:nvSpPr>
        <p:spPr>
          <a:xfrm rot="0">
            <a:off x="1080000" y="2422436"/>
            <a:ext cx="5060121" cy="158115"/>
          </a:xfrm>
          <a:prstGeom prst="rect">
            <a:avLst/>
          </a:prstGeom>
        </p:spPr>
        <p:txBody>
          <a:bodyPr anchor="t" rtlCol="false" tIns="0" lIns="0" bIns="0" rIns="0">
            <a:spAutoFit/>
          </a:bodyPr>
          <a:lstStyle/>
          <a:p>
            <a:pPr algn="l">
              <a:lnSpc>
                <a:spcPts val="1230"/>
              </a:lnSpc>
            </a:pPr>
            <a:r>
              <a:rPr lang="en-US" sz="1000" i="true">
                <a:solidFill>
                  <a:srgbClr val="103F6B"/>
                </a:solidFill>
                <a:latin typeface="Montserrat Italics"/>
                <a:ea typeface="Montserrat Italics"/>
                <a:cs typeface="Montserrat Italics"/>
                <a:sym typeface="Montserrat Italics"/>
              </a:rPr>
              <a:t>Latar Belakang / Maksud dan Tujuan </a:t>
            </a:r>
          </a:p>
        </p:txBody>
      </p:sp>
      <p:sp>
        <p:nvSpPr>
          <p:cNvPr name="TextBox 14" id="14"/>
          <p:cNvSpPr txBox="true"/>
          <p:nvPr/>
        </p:nvSpPr>
        <p:spPr>
          <a:xfrm rot="0">
            <a:off x="1080000" y="3776790"/>
            <a:ext cx="5131619" cy="158115"/>
          </a:xfrm>
          <a:prstGeom prst="rect">
            <a:avLst/>
          </a:prstGeom>
        </p:spPr>
        <p:txBody>
          <a:bodyPr anchor="t" rtlCol="false" tIns="0" lIns="0" bIns="0" rIns="0">
            <a:spAutoFit/>
          </a:bodyPr>
          <a:lstStyle/>
          <a:p>
            <a:pPr algn="l">
              <a:lnSpc>
                <a:spcPts val="1230"/>
              </a:lnSpc>
            </a:pPr>
            <a:r>
              <a:rPr lang="en-US" sz="1000" i="true">
                <a:solidFill>
                  <a:srgbClr val="103F6B"/>
                </a:solidFill>
                <a:latin typeface="Montserrat Italics"/>
                <a:ea typeface="Montserrat Italics"/>
                <a:cs typeface="Montserrat Italics"/>
                <a:sym typeface="Montserrat Italics"/>
              </a:rPr>
              <a:t>Rencana Program, Lokasi, Jadwal Kegiatan, dan Rencana Anggaran Biaya</a:t>
            </a:r>
          </a:p>
        </p:txBody>
      </p:sp>
      <p:sp>
        <p:nvSpPr>
          <p:cNvPr name="TextBox 15" id="15"/>
          <p:cNvSpPr txBox="true"/>
          <p:nvPr/>
        </p:nvSpPr>
        <p:spPr>
          <a:xfrm rot="0">
            <a:off x="1080000" y="3100817"/>
            <a:ext cx="5131619" cy="158115"/>
          </a:xfrm>
          <a:prstGeom prst="rect">
            <a:avLst/>
          </a:prstGeom>
        </p:spPr>
        <p:txBody>
          <a:bodyPr anchor="t" rtlCol="false" tIns="0" lIns="0" bIns="0" rIns="0">
            <a:spAutoFit/>
          </a:bodyPr>
          <a:lstStyle/>
          <a:p>
            <a:pPr algn="l">
              <a:lnSpc>
                <a:spcPts val="1230"/>
              </a:lnSpc>
            </a:pPr>
            <a:r>
              <a:rPr lang="en-US" sz="1000" i="true">
                <a:solidFill>
                  <a:srgbClr val="103F6B"/>
                </a:solidFill>
                <a:latin typeface="Montserrat Italics"/>
                <a:ea typeface="Montserrat Italics"/>
                <a:cs typeface="Montserrat Italics"/>
                <a:sym typeface="Montserrat Italics"/>
              </a:rPr>
              <a:t>Gambaran Umum Budidaya Nila Dengan Sistem RAS dan Teknologi AIoT</a:t>
            </a:r>
          </a:p>
        </p:txBody>
      </p:sp>
      <p:sp>
        <p:nvSpPr>
          <p:cNvPr name="TextBox 16" id="16"/>
          <p:cNvSpPr txBox="true"/>
          <p:nvPr/>
        </p:nvSpPr>
        <p:spPr>
          <a:xfrm rot="0">
            <a:off x="1080000" y="4456629"/>
            <a:ext cx="5060121" cy="158078"/>
          </a:xfrm>
          <a:prstGeom prst="rect">
            <a:avLst/>
          </a:prstGeom>
        </p:spPr>
        <p:txBody>
          <a:bodyPr anchor="t" rtlCol="false" tIns="0" lIns="0" bIns="0" rIns="0">
            <a:spAutoFit/>
          </a:bodyPr>
          <a:lstStyle/>
          <a:p>
            <a:pPr algn="l">
              <a:lnSpc>
                <a:spcPts val="1230"/>
              </a:lnSpc>
            </a:pPr>
            <a:r>
              <a:rPr lang="en-US" sz="1000" i="true">
                <a:solidFill>
                  <a:srgbClr val="103F6B"/>
                </a:solidFill>
                <a:latin typeface="Montserrat Italics"/>
                <a:ea typeface="Montserrat Italics"/>
                <a:cs typeface="Montserrat Italics"/>
                <a:sym typeface="Montserrat Italics"/>
              </a:rPr>
              <a:t>Berita Acara Musdes Penetapan Kegiatan Bantuan Keuangan Desa</a:t>
            </a:r>
          </a:p>
        </p:txBody>
      </p:sp>
      <p:sp>
        <p:nvSpPr>
          <p:cNvPr name="TextBox 17" id="17"/>
          <p:cNvSpPr txBox="true"/>
          <p:nvPr/>
        </p:nvSpPr>
        <p:spPr>
          <a:xfrm rot="0">
            <a:off x="1080000" y="5136431"/>
            <a:ext cx="5060121" cy="158115"/>
          </a:xfrm>
          <a:prstGeom prst="rect">
            <a:avLst/>
          </a:prstGeom>
        </p:spPr>
        <p:txBody>
          <a:bodyPr anchor="t" rtlCol="false" tIns="0" lIns="0" bIns="0" rIns="0">
            <a:spAutoFit/>
          </a:bodyPr>
          <a:lstStyle/>
          <a:p>
            <a:pPr algn="l">
              <a:lnSpc>
                <a:spcPts val="1230"/>
              </a:lnSpc>
            </a:pPr>
            <a:r>
              <a:rPr lang="en-US" sz="1000" i="true">
                <a:solidFill>
                  <a:srgbClr val="103F6B"/>
                </a:solidFill>
                <a:latin typeface="Montserrat Italics"/>
                <a:ea typeface="Montserrat Italics"/>
                <a:cs typeface="Montserrat Italics"/>
                <a:sym typeface="Montserrat Italics"/>
              </a:rPr>
              <a:t>Lampiran Bukti Musyawarah Desa, Sertifikat Badan Hukum BUMDesa</a:t>
            </a:r>
          </a:p>
        </p:txBody>
      </p:sp>
      <p:sp>
        <p:nvSpPr>
          <p:cNvPr name="TextBox 18" id="18"/>
          <p:cNvSpPr txBox="true"/>
          <p:nvPr/>
        </p:nvSpPr>
        <p:spPr>
          <a:xfrm rot="0">
            <a:off x="1080000" y="2133159"/>
            <a:ext cx="3605711" cy="241671"/>
          </a:xfrm>
          <a:prstGeom prst="rect">
            <a:avLst/>
          </a:prstGeom>
        </p:spPr>
        <p:txBody>
          <a:bodyPr anchor="t" rtlCol="false" tIns="0" lIns="0" bIns="0" rIns="0">
            <a:spAutoFit/>
          </a:bodyPr>
          <a:lstStyle/>
          <a:p>
            <a:pPr algn="l">
              <a:lnSpc>
                <a:spcPts val="1930"/>
              </a:lnSpc>
            </a:pPr>
            <a:r>
              <a:rPr lang="en-US" sz="1569" b="true">
                <a:solidFill>
                  <a:srgbClr val="103F6B"/>
                </a:solidFill>
                <a:latin typeface="Montserrat Bold"/>
                <a:ea typeface="Montserrat Bold"/>
                <a:cs typeface="Montserrat Bold"/>
                <a:sym typeface="Montserrat Bold"/>
              </a:rPr>
              <a:t>Pendahuluan</a:t>
            </a:r>
          </a:p>
        </p:txBody>
      </p:sp>
      <p:sp>
        <p:nvSpPr>
          <p:cNvPr name="TextBox 19" id="19"/>
          <p:cNvSpPr txBox="true"/>
          <p:nvPr/>
        </p:nvSpPr>
        <p:spPr>
          <a:xfrm rot="0">
            <a:off x="1080000" y="3487513"/>
            <a:ext cx="3605711" cy="241671"/>
          </a:xfrm>
          <a:prstGeom prst="rect">
            <a:avLst/>
          </a:prstGeom>
        </p:spPr>
        <p:txBody>
          <a:bodyPr anchor="t" rtlCol="false" tIns="0" lIns="0" bIns="0" rIns="0">
            <a:spAutoFit/>
          </a:bodyPr>
          <a:lstStyle/>
          <a:p>
            <a:pPr algn="l">
              <a:lnSpc>
                <a:spcPts val="1930"/>
              </a:lnSpc>
            </a:pPr>
            <a:r>
              <a:rPr lang="en-US" sz="1569" b="true">
                <a:solidFill>
                  <a:srgbClr val="103F6B"/>
                </a:solidFill>
                <a:latin typeface="Montserrat Bold"/>
                <a:ea typeface="Montserrat Bold"/>
                <a:cs typeface="Montserrat Bold"/>
                <a:sym typeface="Montserrat Bold"/>
              </a:rPr>
              <a:t>Rencana Usaha</a:t>
            </a:r>
          </a:p>
        </p:txBody>
      </p:sp>
      <p:sp>
        <p:nvSpPr>
          <p:cNvPr name="TextBox 20" id="20"/>
          <p:cNvSpPr txBox="true"/>
          <p:nvPr/>
        </p:nvSpPr>
        <p:spPr>
          <a:xfrm rot="0">
            <a:off x="1080000" y="2811540"/>
            <a:ext cx="2935613" cy="241671"/>
          </a:xfrm>
          <a:prstGeom prst="rect">
            <a:avLst/>
          </a:prstGeom>
        </p:spPr>
        <p:txBody>
          <a:bodyPr anchor="t" rtlCol="false" tIns="0" lIns="0" bIns="0" rIns="0">
            <a:spAutoFit/>
          </a:bodyPr>
          <a:lstStyle/>
          <a:p>
            <a:pPr algn="l">
              <a:lnSpc>
                <a:spcPts val="1930"/>
              </a:lnSpc>
            </a:pPr>
            <a:r>
              <a:rPr lang="en-US" sz="1569" b="true">
                <a:solidFill>
                  <a:srgbClr val="103F6B"/>
                </a:solidFill>
                <a:latin typeface="Montserrat Bold"/>
                <a:ea typeface="Montserrat Bold"/>
                <a:cs typeface="Montserrat Bold"/>
                <a:sym typeface="Montserrat Bold"/>
              </a:rPr>
              <a:t>Profil Usaha Budidaya Nila</a:t>
            </a:r>
          </a:p>
        </p:txBody>
      </p:sp>
      <p:sp>
        <p:nvSpPr>
          <p:cNvPr name="TextBox 21" id="21"/>
          <p:cNvSpPr txBox="true"/>
          <p:nvPr/>
        </p:nvSpPr>
        <p:spPr>
          <a:xfrm rot="0">
            <a:off x="1080000" y="4167334"/>
            <a:ext cx="3605711" cy="241671"/>
          </a:xfrm>
          <a:prstGeom prst="rect">
            <a:avLst/>
          </a:prstGeom>
        </p:spPr>
        <p:txBody>
          <a:bodyPr anchor="t" rtlCol="false" tIns="0" lIns="0" bIns="0" rIns="0">
            <a:spAutoFit/>
          </a:bodyPr>
          <a:lstStyle/>
          <a:p>
            <a:pPr algn="l">
              <a:lnSpc>
                <a:spcPts val="1930"/>
              </a:lnSpc>
            </a:pPr>
            <a:r>
              <a:rPr lang="en-US" sz="1569" b="true">
                <a:solidFill>
                  <a:srgbClr val="103F6B"/>
                </a:solidFill>
                <a:latin typeface="Montserrat Bold"/>
                <a:ea typeface="Montserrat Bold"/>
                <a:cs typeface="Montserrat Bold"/>
                <a:sym typeface="Montserrat Bold"/>
              </a:rPr>
              <a:t>Analisa Kelayakan Usaha</a:t>
            </a:r>
          </a:p>
        </p:txBody>
      </p:sp>
      <p:sp>
        <p:nvSpPr>
          <p:cNvPr name="TextBox 22" id="22"/>
          <p:cNvSpPr txBox="true"/>
          <p:nvPr/>
        </p:nvSpPr>
        <p:spPr>
          <a:xfrm rot="0">
            <a:off x="1080000" y="4847154"/>
            <a:ext cx="3605711" cy="241671"/>
          </a:xfrm>
          <a:prstGeom prst="rect">
            <a:avLst/>
          </a:prstGeom>
        </p:spPr>
        <p:txBody>
          <a:bodyPr anchor="t" rtlCol="false" tIns="0" lIns="0" bIns="0" rIns="0">
            <a:spAutoFit/>
          </a:bodyPr>
          <a:lstStyle/>
          <a:p>
            <a:pPr algn="l">
              <a:lnSpc>
                <a:spcPts val="1930"/>
              </a:lnSpc>
            </a:pPr>
            <a:r>
              <a:rPr lang="en-US" sz="1569" b="true">
                <a:solidFill>
                  <a:srgbClr val="103F6B"/>
                </a:solidFill>
                <a:latin typeface="Montserrat Bold"/>
                <a:ea typeface="Montserrat Bold"/>
                <a:cs typeface="Montserrat Bold"/>
                <a:sym typeface="Montserrat Bold"/>
              </a:rPr>
              <a:t>Lampiran</a:t>
            </a:r>
          </a:p>
        </p:txBody>
      </p:sp>
      <p:sp>
        <p:nvSpPr>
          <p:cNvPr name="AutoShape 23" id="23"/>
          <p:cNvSpPr/>
          <p:nvPr/>
        </p:nvSpPr>
        <p:spPr>
          <a:xfrm flipV="true">
            <a:off x="1080000" y="2618632"/>
            <a:ext cx="5540805" cy="0"/>
          </a:xfrm>
          <a:prstGeom prst="line">
            <a:avLst/>
          </a:prstGeom>
          <a:ln cap="flat" w="19050">
            <a:solidFill>
              <a:srgbClr val="0095BB"/>
            </a:solidFill>
            <a:prstDash val="solid"/>
            <a:headEnd type="none" len="sm" w="sm"/>
            <a:tailEnd type="none" len="sm" w="sm"/>
          </a:ln>
        </p:spPr>
      </p:sp>
      <p:sp>
        <p:nvSpPr>
          <p:cNvPr name="AutoShape 24" id="24"/>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AutoShape 25" id="25"/>
          <p:cNvSpPr/>
          <p:nvPr/>
        </p:nvSpPr>
        <p:spPr>
          <a:xfrm flipV="true">
            <a:off x="1080000" y="3297013"/>
            <a:ext cx="5540805" cy="0"/>
          </a:xfrm>
          <a:prstGeom prst="line">
            <a:avLst/>
          </a:prstGeom>
          <a:ln cap="flat" w="19050">
            <a:solidFill>
              <a:srgbClr val="0095BB"/>
            </a:solidFill>
            <a:prstDash val="solid"/>
            <a:headEnd type="none" len="sm" w="sm"/>
            <a:tailEnd type="none" len="sm" w="sm"/>
          </a:ln>
        </p:spPr>
      </p:sp>
      <p:sp>
        <p:nvSpPr>
          <p:cNvPr name="AutoShape 26" id="26"/>
          <p:cNvSpPr/>
          <p:nvPr/>
        </p:nvSpPr>
        <p:spPr>
          <a:xfrm flipV="true">
            <a:off x="1080000" y="3976834"/>
            <a:ext cx="5540805" cy="0"/>
          </a:xfrm>
          <a:prstGeom prst="line">
            <a:avLst/>
          </a:prstGeom>
          <a:ln cap="flat" w="19050">
            <a:solidFill>
              <a:srgbClr val="0095BB"/>
            </a:solidFill>
            <a:prstDash val="solid"/>
            <a:headEnd type="none" len="sm" w="sm"/>
            <a:tailEnd type="none" len="sm" w="sm"/>
          </a:ln>
        </p:spPr>
      </p:sp>
      <p:sp>
        <p:nvSpPr>
          <p:cNvPr name="AutoShape 27" id="27"/>
          <p:cNvSpPr/>
          <p:nvPr/>
        </p:nvSpPr>
        <p:spPr>
          <a:xfrm flipV="true">
            <a:off x="1080000" y="4656654"/>
            <a:ext cx="5540805" cy="0"/>
          </a:xfrm>
          <a:prstGeom prst="line">
            <a:avLst/>
          </a:prstGeom>
          <a:ln cap="flat" w="19050">
            <a:solidFill>
              <a:srgbClr val="0095BB"/>
            </a:solidFill>
            <a:prstDash val="solid"/>
            <a:headEnd type="none" len="sm" w="sm"/>
            <a:tailEnd type="none" len="sm" w="sm"/>
          </a:ln>
        </p:spPr>
      </p:sp>
      <p:sp>
        <p:nvSpPr>
          <p:cNvPr name="AutoShape 28" id="28"/>
          <p:cNvSpPr/>
          <p:nvPr/>
        </p:nvSpPr>
        <p:spPr>
          <a:xfrm>
            <a:off x="1080000" y="5336475"/>
            <a:ext cx="5540805" cy="0"/>
          </a:xfrm>
          <a:prstGeom prst="line">
            <a:avLst/>
          </a:prstGeom>
          <a:ln cap="flat" w="19050">
            <a:solidFill>
              <a:srgbClr val="0095BB"/>
            </a:solidFill>
            <a:prstDash val="solid"/>
            <a:headEnd type="none" len="sm" w="sm"/>
            <a:tailEnd type="none" len="sm" w="sm"/>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95BB"/>
        </a:solidFill>
      </p:bgPr>
    </p:bg>
    <p:spTree>
      <p:nvGrpSpPr>
        <p:cNvPr id="1" name=""/>
        <p:cNvGrpSpPr/>
        <p:nvPr/>
      </p:nvGrpSpPr>
      <p:grpSpPr>
        <a:xfrm>
          <a:off x="0" y="0"/>
          <a:ext cx="0" cy="0"/>
          <a:chOff x="0" y="0"/>
          <a:chExt cx="0" cy="0"/>
        </a:xfrm>
      </p:grpSpPr>
      <p:sp>
        <p:nvSpPr>
          <p:cNvPr name="Freeform 2" id="2"/>
          <p:cNvSpPr/>
          <p:nvPr/>
        </p:nvSpPr>
        <p:spPr>
          <a:xfrm flipH="false" flipV="false" rot="0">
            <a:off x="-11416287" y="0"/>
            <a:ext cx="21699536" cy="10692000"/>
          </a:xfrm>
          <a:custGeom>
            <a:avLst/>
            <a:gdLst/>
            <a:ahLst/>
            <a:cxnLst/>
            <a:rect r="r" b="b" t="t" l="l"/>
            <a:pathLst>
              <a:path h="10692000" w="21699536">
                <a:moveTo>
                  <a:pt x="0" y="0"/>
                </a:moveTo>
                <a:lnTo>
                  <a:pt x="21699536" y="0"/>
                </a:lnTo>
                <a:lnTo>
                  <a:pt x="21699536" y="10692000"/>
                </a:lnTo>
                <a:lnTo>
                  <a:pt x="0" y="10692000"/>
                </a:lnTo>
                <a:lnTo>
                  <a:pt x="0" y="0"/>
                </a:lnTo>
                <a:close/>
              </a:path>
            </a:pathLst>
          </a:custGeom>
          <a:blipFill>
            <a:blip r:embed="rId2">
              <a:alphaModFix amt="68000"/>
            </a:blip>
            <a:stretch>
              <a:fillRect l="0" t="-14154" r="0" b="-132"/>
            </a:stretch>
          </a:blipFill>
        </p:spPr>
      </p:sp>
      <p:sp>
        <p:nvSpPr>
          <p:cNvPr name="TextBox 3" id="3"/>
          <p:cNvSpPr txBox="true"/>
          <p:nvPr/>
        </p:nvSpPr>
        <p:spPr>
          <a:xfrm rot="0">
            <a:off x="1080000" y="4547952"/>
            <a:ext cx="5760000" cy="1434171"/>
          </a:xfrm>
          <a:prstGeom prst="rect">
            <a:avLst/>
          </a:prstGeom>
        </p:spPr>
        <p:txBody>
          <a:bodyPr anchor="t" rtlCol="false" tIns="0" lIns="0" bIns="0" rIns="0">
            <a:spAutoFit/>
          </a:bodyPr>
          <a:lstStyle/>
          <a:p>
            <a:pPr algn="ctr">
              <a:lnSpc>
                <a:spcPts val="11774"/>
              </a:lnSpc>
            </a:pPr>
            <a:r>
              <a:rPr lang="en-US" sz="8410" spc="-176">
                <a:solidFill>
                  <a:srgbClr val="FFFFFF"/>
                </a:solidFill>
                <a:latin typeface="Anton"/>
                <a:ea typeface="Anton"/>
                <a:cs typeface="Anton"/>
                <a:sym typeface="Anton"/>
              </a:rPr>
              <a:t>PENDAHULUAN</a:t>
            </a:r>
          </a:p>
        </p:txBody>
      </p:sp>
      <p:sp>
        <p:nvSpPr>
          <p:cNvPr name="TextBox 4" id="4"/>
          <p:cNvSpPr txBox="true"/>
          <p:nvPr/>
        </p:nvSpPr>
        <p:spPr>
          <a:xfrm rot="0">
            <a:off x="6537910" y="9933900"/>
            <a:ext cx="302090" cy="290736"/>
          </a:xfrm>
          <a:prstGeom prst="rect">
            <a:avLst/>
          </a:prstGeom>
        </p:spPr>
        <p:txBody>
          <a:bodyPr anchor="t" rtlCol="false" tIns="0" lIns="0" bIns="0" rIns="0">
            <a:spAutoFit/>
          </a:bodyPr>
          <a:lstStyle/>
          <a:p>
            <a:pPr algn="ctr">
              <a:lnSpc>
                <a:spcPts val="2327"/>
              </a:lnSpc>
            </a:pPr>
            <a:r>
              <a:rPr lang="en-US" sz="1662" spc="-34">
                <a:solidFill>
                  <a:srgbClr val="FFFFFF"/>
                </a:solidFill>
                <a:latin typeface="Anton"/>
                <a:ea typeface="Anton"/>
                <a:cs typeface="Anton"/>
                <a:sym typeface="Anton"/>
              </a:rPr>
              <a:t>02</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grpSp>
        <p:nvGrpSpPr>
          <p:cNvPr name="Group 3" id="3"/>
          <p:cNvGrpSpPr/>
          <p:nvPr/>
        </p:nvGrpSpPr>
        <p:grpSpPr>
          <a:xfrm rot="0">
            <a:off x="0" y="7588728"/>
            <a:ext cx="7560000" cy="3638250"/>
            <a:chOff x="0" y="0"/>
            <a:chExt cx="10080000" cy="4851000"/>
          </a:xfrm>
        </p:grpSpPr>
        <p:sp>
          <p:nvSpPr>
            <p:cNvPr name="Freeform 4" id="4"/>
            <p:cNvSpPr/>
            <p:nvPr/>
          </p:nvSpPr>
          <p:spPr>
            <a:xfrm flipH="false" flipV="false" rot="0">
              <a:off x="0" y="96000"/>
              <a:ext cx="10080000" cy="4140893"/>
            </a:xfrm>
            <a:custGeom>
              <a:avLst/>
              <a:gdLst/>
              <a:ahLst/>
              <a:cxnLst/>
              <a:rect r="r" b="b" t="t" l="l"/>
              <a:pathLst>
                <a:path h="4140893" w="10080000">
                  <a:moveTo>
                    <a:pt x="0" y="0"/>
                  </a:moveTo>
                  <a:lnTo>
                    <a:pt x="10080000" y="0"/>
                  </a:lnTo>
                  <a:lnTo>
                    <a:pt x="10080000" y="4140893"/>
                  </a:lnTo>
                  <a:lnTo>
                    <a:pt x="0" y="4140893"/>
                  </a:lnTo>
                  <a:lnTo>
                    <a:pt x="0" y="0"/>
                  </a:lnTo>
                  <a:close/>
                </a:path>
              </a:pathLst>
            </a:custGeom>
            <a:blipFill>
              <a:blip r:embed="rId2"/>
              <a:stretch>
                <a:fillRect l="0" t="-53386" r="0" b="0"/>
              </a:stretch>
            </a:blipFill>
          </p:spPr>
        </p:sp>
        <p:sp>
          <p:nvSpPr>
            <p:cNvPr name="Freeform 5" id="5"/>
            <p:cNvSpPr/>
            <p:nvPr/>
          </p:nvSpPr>
          <p:spPr>
            <a:xfrm flipH="false" flipV="true" rot="0">
              <a:off x="0" y="0"/>
              <a:ext cx="10080000" cy="4851000"/>
            </a:xfrm>
            <a:custGeom>
              <a:avLst/>
              <a:gdLst/>
              <a:ahLst/>
              <a:cxnLst/>
              <a:rect r="r" b="b" t="t" l="l"/>
              <a:pathLst>
                <a:path h="4851000" w="10080000">
                  <a:moveTo>
                    <a:pt x="0" y="4851000"/>
                  </a:moveTo>
                  <a:lnTo>
                    <a:pt x="10080000" y="4851000"/>
                  </a:lnTo>
                  <a:lnTo>
                    <a:pt x="10080000" y="0"/>
                  </a:lnTo>
                  <a:lnTo>
                    <a:pt x="0" y="0"/>
                  </a:lnTo>
                  <a:lnTo>
                    <a:pt x="0" y="4851000"/>
                  </a:lnTo>
                  <a:close/>
                </a:path>
              </a:pathLst>
            </a:custGeom>
            <a:blipFill>
              <a:blip r:embed="rId3"/>
              <a:stretch>
                <a:fillRect l="0" t="0" r="0" b="0"/>
              </a:stretch>
            </a:blipFill>
          </p:spPr>
        </p:sp>
      </p:grpSp>
      <p:sp>
        <p:nvSpPr>
          <p:cNvPr name="TextBox 6" id="6"/>
          <p:cNvSpPr txBox="true"/>
          <p:nvPr/>
        </p:nvSpPr>
        <p:spPr>
          <a:xfrm rot="0">
            <a:off x="1080000" y="1361639"/>
            <a:ext cx="5760000" cy="6484620"/>
          </a:xfrm>
          <a:prstGeom prst="rect">
            <a:avLst/>
          </a:prstGeom>
        </p:spPr>
        <p:txBody>
          <a:bodyPr anchor="t" rtlCol="false" tIns="0" lIns="0" bIns="0" rIns="0">
            <a:spAutoFit/>
          </a:bodyPr>
          <a:lstStyle/>
          <a:p>
            <a:pPr algn="just">
              <a:lnSpc>
                <a:spcPts val="1680"/>
              </a:lnSpc>
            </a:pPr>
            <a:r>
              <a:rPr lang="en-US" sz="1200">
                <a:solidFill>
                  <a:srgbClr val="103F6B"/>
                </a:solidFill>
                <a:latin typeface="Montserrat"/>
                <a:ea typeface="Montserrat"/>
                <a:cs typeface="Montserrat"/>
                <a:sym typeface="Montserrat"/>
              </a:rPr>
              <a:t>Pemerintah Republik Indonesia, melalui visi pembangunan nasional yang tertuang dalam Program Asta Cita, menempatkan swasembada pangan sebagai salah satu prioritas utama. Upaya ini diterjemahkan hingga ke tingkat desa melalui sinergitas kebijakan, di mana desa menjad</a:t>
            </a:r>
            <a:r>
              <a:rPr lang="en-US" sz="1200">
                <a:solidFill>
                  <a:srgbClr val="103F6B"/>
                </a:solidFill>
                <a:latin typeface="Montserrat"/>
                <a:ea typeface="Montserrat"/>
                <a:cs typeface="Montserrat"/>
                <a:sym typeface="Montserrat"/>
              </a:rPr>
              <a:t>i ujung tombak dalam penguatan ketahanan pangan nasional. </a:t>
            </a:r>
          </a:p>
          <a:p>
            <a:pPr algn="just">
              <a:lnSpc>
                <a:spcPts val="1680"/>
              </a:lnSpc>
            </a:pPr>
          </a:p>
          <a:p>
            <a:pPr algn="just">
              <a:lnSpc>
                <a:spcPts val="1680"/>
              </a:lnSpc>
            </a:pPr>
            <a:r>
              <a:rPr lang="en-US" sz="1200">
                <a:solidFill>
                  <a:srgbClr val="103F6B"/>
                </a:solidFill>
                <a:latin typeface="Montserrat"/>
                <a:ea typeface="Montserrat"/>
                <a:cs typeface="Montserrat"/>
                <a:sym typeface="Montserrat"/>
              </a:rPr>
              <a:t>Sejalan dengan hal tersebut, Peraturan Menteri Desa dan Pembangunan Daerah Tertinggal Nomor 2 Tahun 2024 tentang Petunjuk Operasional Atas Fokus Penggunaan Dana Desa Tahun 2025 mengamanatkan bahwa paling rendah 20% (dua puluh persen) dari Dana Desa dialokasikan untuk program ketahanan pangan, yang selanjutnya diatur dalam Keputusan Menteri Desa dan Pembangunan Daerah Tertinggal Nomor 3 Tahun 2025  tentang Panduan Penggunaan Dana Desa Untuk Ketahanan Pangan Dalam Mendukung Swasembada Pangan. Peraturan ini secara eksplisit mendorong keterlibatan Badan Usaha Milik Desa (BUM Desa), BUM Desa Bersama, atau kelembagaan ekonomi masyarakat lainnya untuk memastikan program berjalan secara produktif dan berkelanjutan.</a:t>
            </a:r>
          </a:p>
          <a:p>
            <a:pPr algn="just">
              <a:lnSpc>
                <a:spcPts val="1680"/>
              </a:lnSpc>
            </a:pPr>
          </a:p>
          <a:p>
            <a:pPr algn="just">
              <a:lnSpc>
                <a:spcPts val="1680"/>
              </a:lnSpc>
            </a:pPr>
            <a:r>
              <a:rPr lang="en-US" sz="1200">
                <a:solidFill>
                  <a:srgbClr val="103F6B"/>
                </a:solidFill>
                <a:latin typeface="Montserrat"/>
                <a:ea typeface="Montserrat"/>
                <a:cs typeface="Montserrat"/>
                <a:sym typeface="Montserrat"/>
              </a:rPr>
              <a:t>Desa Kemloko, yang terletak di Kecamatan Nglegok, Kabupaten Blitar, memiliki potensi luar biasa di sektor perikanan. Desa ini telah dikenal sebagai salah satu sentra budidaya ikan hias koi terbesar di Kabupaten Blitar, yang menandakan bahwa mayoritas penduduknya memiliki keahlian dan pengalaman sebagai pembudidaya ikan. Di samping ikan hias, sebagian masyarakat juga telah merintis budidaya ikan konsumsi, khususnya ikan nila, dengan potensi panen awal yang menjanjikan, yakni mencapai 5 ton per tahun. Potensi ini didukung oleh kondisi alam lereng Gunung Kelud yang menyediakan ketersediaan air melimpah dan iklim mikro yang ideal untuk perikanan. Selain itu, ketersediaan sarana produksi seperti benih, pakan, obat-obatan, serta kapasitas sumber daya manusia yang sudah familier dengan teknis budidaya menjadi modal dasar yang sangat kuat.</a:t>
            </a:r>
          </a:p>
        </p:txBody>
      </p:sp>
      <p:sp>
        <p:nvSpPr>
          <p:cNvPr name="TextBox 7" id="7"/>
          <p:cNvSpPr txBox="true"/>
          <p:nvPr/>
        </p:nvSpPr>
        <p:spPr>
          <a:xfrm rot="0">
            <a:off x="1080000" y="634275"/>
            <a:ext cx="3474644" cy="746414"/>
          </a:xfrm>
          <a:prstGeom prst="rect">
            <a:avLst/>
          </a:prstGeom>
        </p:spPr>
        <p:txBody>
          <a:bodyPr anchor="t" rtlCol="false" tIns="0" lIns="0" bIns="0" rIns="0">
            <a:spAutoFit/>
          </a:bodyPr>
          <a:lstStyle/>
          <a:p>
            <a:pPr algn="l">
              <a:lnSpc>
                <a:spcPts val="6108"/>
              </a:lnSpc>
            </a:pPr>
            <a:r>
              <a:rPr lang="en-US" sz="4363" spc="-91">
                <a:solidFill>
                  <a:srgbClr val="103F6B"/>
                </a:solidFill>
                <a:latin typeface="Anton"/>
                <a:ea typeface="Anton"/>
                <a:cs typeface="Anton"/>
                <a:sym typeface="Anton"/>
              </a:rPr>
              <a:t>LATAR BELAKANG</a:t>
            </a:r>
          </a:p>
        </p:txBody>
      </p:sp>
      <p:sp>
        <p:nvSpPr>
          <p:cNvPr name="TextBox 8" id="8"/>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103F6B"/>
                </a:solidFill>
                <a:latin typeface="Anton"/>
                <a:ea typeface="Anton"/>
                <a:cs typeface="Anton"/>
                <a:sym typeface="Anton"/>
              </a:rPr>
              <a:t>03</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9195" y="7572972"/>
            <a:ext cx="9674626" cy="3599725"/>
            <a:chOff x="0" y="0"/>
            <a:chExt cx="12899501" cy="4799633"/>
          </a:xfrm>
        </p:grpSpPr>
        <p:sp>
          <p:nvSpPr>
            <p:cNvPr name="Freeform 3" id="3"/>
            <p:cNvSpPr/>
            <p:nvPr/>
          </p:nvSpPr>
          <p:spPr>
            <a:xfrm flipH="false" flipV="false" rot="0">
              <a:off x="52260" y="101667"/>
              <a:ext cx="10080000" cy="4697966"/>
            </a:xfrm>
            <a:custGeom>
              <a:avLst/>
              <a:gdLst/>
              <a:ahLst/>
              <a:cxnLst/>
              <a:rect r="r" b="b" t="t" l="l"/>
              <a:pathLst>
                <a:path h="4697966" w="10080000">
                  <a:moveTo>
                    <a:pt x="0" y="0"/>
                  </a:moveTo>
                  <a:lnTo>
                    <a:pt x="10080000" y="0"/>
                  </a:lnTo>
                  <a:lnTo>
                    <a:pt x="10080000" y="4697966"/>
                  </a:lnTo>
                  <a:lnTo>
                    <a:pt x="0" y="4697966"/>
                  </a:lnTo>
                  <a:lnTo>
                    <a:pt x="0" y="0"/>
                  </a:lnTo>
                  <a:close/>
                </a:path>
              </a:pathLst>
            </a:custGeom>
            <a:blipFill>
              <a:blip r:embed="rId2"/>
              <a:stretch>
                <a:fillRect l="0" t="-20690" r="0" b="0"/>
              </a:stretch>
            </a:blipFill>
          </p:spPr>
        </p:sp>
        <p:sp>
          <p:nvSpPr>
            <p:cNvPr name="Freeform 4" id="4"/>
            <p:cNvSpPr/>
            <p:nvPr/>
          </p:nvSpPr>
          <p:spPr>
            <a:xfrm flipH="false" flipV="true" rot="0">
              <a:off x="0" y="0"/>
              <a:ext cx="6449750" cy="3103942"/>
            </a:xfrm>
            <a:custGeom>
              <a:avLst/>
              <a:gdLst/>
              <a:ahLst/>
              <a:cxnLst/>
              <a:rect r="r" b="b" t="t" l="l"/>
              <a:pathLst>
                <a:path h="3103942" w="6449750">
                  <a:moveTo>
                    <a:pt x="0" y="3103942"/>
                  </a:moveTo>
                  <a:lnTo>
                    <a:pt x="6449750" y="3103942"/>
                  </a:lnTo>
                  <a:lnTo>
                    <a:pt x="6449750" y="0"/>
                  </a:lnTo>
                  <a:lnTo>
                    <a:pt x="0" y="0"/>
                  </a:lnTo>
                  <a:lnTo>
                    <a:pt x="0" y="3103942"/>
                  </a:lnTo>
                  <a:close/>
                </a:path>
              </a:pathLst>
            </a:custGeom>
            <a:blipFill>
              <a:blip r:embed="rId3"/>
              <a:stretch>
                <a:fillRect l="0" t="0" r="0" b="0"/>
              </a:stretch>
            </a:blipFill>
          </p:spPr>
        </p:sp>
        <p:sp>
          <p:nvSpPr>
            <p:cNvPr name="Freeform 5" id="5"/>
            <p:cNvSpPr/>
            <p:nvPr/>
          </p:nvSpPr>
          <p:spPr>
            <a:xfrm flipH="false" flipV="true" rot="0">
              <a:off x="6449750" y="0"/>
              <a:ext cx="6449750" cy="3103942"/>
            </a:xfrm>
            <a:custGeom>
              <a:avLst/>
              <a:gdLst/>
              <a:ahLst/>
              <a:cxnLst/>
              <a:rect r="r" b="b" t="t" l="l"/>
              <a:pathLst>
                <a:path h="3103942" w="6449750">
                  <a:moveTo>
                    <a:pt x="0" y="3103942"/>
                  </a:moveTo>
                  <a:lnTo>
                    <a:pt x="6449751" y="3103942"/>
                  </a:lnTo>
                  <a:lnTo>
                    <a:pt x="6449751" y="0"/>
                  </a:lnTo>
                  <a:lnTo>
                    <a:pt x="0" y="0"/>
                  </a:lnTo>
                  <a:lnTo>
                    <a:pt x="0" y="3103942"/>
                  </a:lnTo>
                  <a:close/>
                </a:path>
              </a:pathLst>
            </a:custGeom>
            <a:blipFill>
              <a:blip r:embed="rId3"/>
              <a:stretch>
                <a:fillRect l="0" t="0" r="0" b="0"/>
              </a:stretch>
            </a:blipFill>
          </p:spPr>
        </p:sp>
        <p:sp>
          <p:nvSpPr>
            <p:cNvPr name="Freeform 6" id="6"/>
            <p:cNvSpPr/>
            <p:nvPr/>
          </p:nvSpPr>
          <p:spPr>
            <a:xfrm flipH="false" flipV="false" rot="0">
              <a:off x="52260" y="1314012"/>
              <a:ext cx="10080000" cy="3485622"/>
            </a:xfrm>
            <a:custGeom>
              <a:avLst/>
              <a:gdLst/>
              <a:ahLst/>
              <a:cxnLst/>
              <a:rect r="r" b="b" t="t" l="l"/>
              <a:pathLst>
                <a:path h="3485622" w="10080000">
                  <a:moveTo>
                    <a:pt x="0" y="0"/>
                  </a:moveTo>
                  <a:lnTo>
                    <a:pt x="10080000" y="0"/>
                  </a:lnTo>
                  <a:lnTo>
                    <a:pt x="10080000" y="3485621"/>
                  </a:lnTo>
                  <a:lnTo>
                    <a:pt x="0" y="3485621"/>
                  </a:lnTo>
                  <a:lnTo>
                    <a:pt x="0" y="0"/>
                  </a:lnTo>
                  <a:close/>
                </a:path>
              </a:pathLst>
            </a:custGeom>
            <a:blipFill>
              <a:blip r:embed="rId4"/>
              <a:stretch>
                <a:fillRect l="0" t="-62668" r="0" b="0"/>
              </a:stretch>
            </a:blipFill>
          </p:spPr>
        </p:sp>
      </p:grpSp>
      <p:sp>
        <p:nvSpPr>
          <p:cNvPr name="TextBox 7" id="7"/>
          <p:cNvSpPr txBox="true"/>
          <p:nvPr/>
        </p:nvSpPr>
        <p:spPr>
          <a:xfrm rot="0">
            <a:off x="6537910" y="9933900"/>
            <a:ext cx="302090" cy="290736"/>
          </a:xfrm>
          <a:prstGeom prst="rect">
            <a:avLst/>
          </a:prstGeom>
        </p:spPr>
        <p:txBody>
          <a:bodyPr anchor="t" rtlCol="false" tIns="0" lIns="0" bIns="0" rIns="0">
            <a:spAutoFit/>
          </a:bodyPr>
          <a:lstStyle/>
          <a:p>
            <a:pPr algn="ctr">
              <a:lnSpc>
                <a:spcPts val="2327"/>
              </a:lnSpc>
            </a:pPr>
            <a:r>
              <a:rPr lang="en-US" sz="1662" spc="-34">
                <a:solidFill>
                  <a:srgbClr val="FFFFFF"/>
                </a:solidFill>
                <a:latin typeface="Anton"/>
                <a:ea typeface="Anton"/>
                <a:cs typeface="Anton"/>
                <a:sym typeface="Anton"/>
              </a:rPr>
              <a:t>04</a:t>
            </a:r>
          </a:p>
        </p:txBody>
      </p:sp>
      <p:sp>
        <p:nvSpPr>
          <p:cNvPr name="TextBox 8" id="8"/>
          <p:cNvSpPr txBox="true"/>
          <p:nvPr/>
        </p:nvSpPr>
        <p:spPr>
          <a:xfrm rot="0">
            <a:off x="1080000" y="1518215"/>
            <a:ext cx="5760000" cy="5853886"/>
          </a:xfrm>
          <a:prstGeom prst="rect">
            <a:avLst/>
          </a:prstGeom>
        </p:spPr>
        <p:txBody>
          <a:bodyPr anchor="t" rtlCol="false" tIns="0" lIns="0" bIns="0" rIns="0">
            <a:spAutoFit/>
          </a:bodyPr>
          <a:lstStyle/>
          <a:p>
            <a:pPr algn="just">
              <a:lnSpc>
                <a:spcPts val="1680"/>
              </a:lnSpc>
            </a:pPr>
          </a:p>
          <a:p>
            <a:pPr algn="just">
              <a:lnSpc>
                <a:spcPts val="1680"/>
              </a:lnSpc>
            </a:pPr>
            <a:r>
              <a:rPr lang="en-US" sz="1200">
                <a:solidFill>
                  <a:srgbClr val="103F6B"/>
                </a:solidFill>
                <a:latin typeface="Montserrat"/>
                <a:ea typeface="Montserrat"/>
                <a:cs typeface="Montserrat"/>
                <a:sym typeface="Montserrat"/>
              </a:rPr>
              <a:t>Menjawab tantangan untuk meningkatkan produktivitas dan efisiensi, di Desa Kemloko telah lahir sebuah inovasi teknologi tepat guna, yaitu "Kolam Cerdas Dengan RAS (</a:t>
            </a:r>
            <a:r>
              <a:rPr lang="en-US" sz="1200" i="true">
                <a:solidFill>
                  <a:srgbClr val="103F6B"/>
                </a:solidFill>
                <a:latin typeface="Montserrat Italics"/>
                <a:ea typeface="Montserrat Italics"/>
                <a:cs typeface="Montserrat Italics"/>
                <a:sym typeface="Montserrat Italics"/>
              </a:rPr>
              <a:t>Recirculated Aquaculture System</a:t>
            </a:r>
            <a:r>
              <a:rPr lang="en-US" sz="1200">
                <a:solidFill>
                  <a:srgbClr val="103F6B"/>
                </a:solidFill>
                <a:latin typeface="Montserrat"/>
                <a:ea typeface="Montserrat"/>
                <a:cs typeface="Montserrat"/>
                <a:sym typeface="Montserrat"/>
              </a:rPr>
              <a:t>) Berbasis Teknologi AIoT (</a:t>
            </a:r>
            <a:r>
              <a:rPr lang="en-US" sz="1200" i="true">
                <a:solidFill>
                  <a:srgbClr val="103F6B"/>
                </a:solidFill>
                <a:latin typeface="Montserrat Italics"/>
                <a:ea typeface="Montserrat Italics"/>
                <a:cs typeface="Montserrat Italics"/>
                <a:sym typeface="Montserrat Italics"/>
              </a:rPr>
              <a:t>Artificial Intelligence of Things</a:t>
            </a:r>
            <a:r>
              <a:rPr lang="en-US" sz="1200">
                <a:solidFill>
                  <a:srgbClr val="103F6B"/>
                </a:solidFill>
                <a:latin typeface="Montserrat"/>
                <a:ea typeface="Montserrat"/>
                <a:cs typeface="Montserrat"/>
                <a:sym typeface="Montserrat"/>
              </a:rPr>
              <a:t>)". Teknologi yang dikembangkan dan diproduksi secara lok</a:t>
            </a:r>
            <a:r>
              <a:rPr lang="en-US" sz="1200">
                <a:solidFill>
                  <a:srgbClr val="103F6B"/>
                </a:solidFill>
                <a:latin typeface="Montserrat"/>
                <a:ea typeface="Montserrat"/>
                <a:cs typeface="Montserrat"/>
                <a:sym typeface="Montserrat"/>
              </a:rPr>
              <a:t>al oleh Pos Pelayanan Teknologi (Posyantek) Desa Kemloko ini memungkinkan praktik budidaya yang lebih terkontrol, hemat air, hemat pakan, dan ramah lingkungan. Uji coba penerapan teknologi ini pada budidaya ikan nila telah menunjukkan hasil yang sangat signifikan. Satu unit kolam cerdas berdiameter 3 meter mampu menampung hingga 750 ekor nila dengan tingkat mortalitas yang rendah (hanya 4%) dan efisiensi pakan yang tinggi (FCR 1,2), sehingga mampu meningkatkan pendapatan pembudidaya sebesar 27% dalam satu siklus panen selama 120 hari.</a:t>
            </a:r>
          </a:p>
          <a:p>
            <a:pPr algn="just">
              <a:lnSpc>
                <a:spcPts val="1680"/>
              </a:lnSpc>
            </a:pPr>
          </a:p>
          <a:p>
            <a:pPr algn="just">
              <a:lnSpc>
                <a:spcPts val="1680"/>
              </a:lnSpc>
            </a:pPr>
            <a:r>
              <a:rPr lang="en-US" sz="1200">
                <a:solidFill>
                  <a:srgbClr val="103F6B"/>
                </a:solidFill>
                <a:latin typeface="Montserrat"/>
                <a:ea typeface="Montserrat"/>
                <a:cs typeface="Montserrat"/>
                <a:sym typeface="Montserrat"/>
              </a:rPr>
              <a:t>Berdasarkan potensi, kebijakan yang mendukung, dan ketersediaan inovasi teknologi yang teruji, maka diajukanlah proposal ini. Melalui Dana Desa Tahun Anggaran 2025, akan dilakukan pengadaan sarana produksi berupa 10 Unit Kolam RAS Berbasis AIoT (sesuai Kode Rekening Permendagri 20 Tahun 2018: 4.1.03 Pembangunan Kolam Perikanan Darat Milik Desa) beserta seluruh kebutuhan pendukungnya. Kegiatan ini akan dikelola secara profesional oleh Unit Usaha Budidaya Nila di bawah naungan BUM Desa Rizki Abadi Kemloko. Lebih lanjut, untuk menciptakan rantai nilai yang utuh, hasil panen akan diserap, diolah, dan dipasarkan oleh Koperasi Desa Merah Putih Kemloko. Dengan model bisnis yang terintegrasi ini, program ketahanan pangan di Desa Kemloko tidak hanya akan mencapai target swasembada pangan lokal, tetapi juga menciptakan dampak ekonomi yang nyata bagi kesejahteraan masyarakat.</a:t>
            </a:r>
          </a:p>
        </p:txBody>
      </p:sp>
      <p:sp>
        <p:nvSpPr>
          <p:cNvPr name="TextBox 9" id="9"/>
          <p:cNvSpPr txBox="true"/>
          <p:nvPr/>
        </p:nvSpPr>
        <p:spPr>
          <a:xfrm rot="0">
            <a:off x="1894432" y="10224670"/>
            <a:ext cx="4945568" cy="234024"/>
          </a:xfrm>
          <a:prstGeom prst="rect">
            <a:avLst/>
          </a:prstGeom>
        </p:spPr>
        <p:txBody>
          <a:bodyPr anchor="t" rtlCol="false" tIns="0" lIns="0" bIns="0" rIns="0">
            <a:spAutoFit/>
          </a:bodyPr>
          <a:lstStyle/>
          <a:p>
            <a:pPr algn="r">
              <a:lnSpc>
                <a:spcPts val="984"/>
              </a:lnSpc>
            </a:pPr>
            <a:r>
              <a:rPr lang="en-US" sz="800" i="true">
                <a:solidFill>
                  <a:srgbClr val="FFFFFF"/>
                </a:solidFill>
                <a:latin typeface="Montserrat Italics"/>
                <a:ea typeface="Montserrat Italics"/>
                <a:cs typeface="Montserrat Italics"/>
                <a:sym typeface="Montserrat Italics"/>
              </a:rPr>
              <a:t>Foto Dokumentasi</a:t>
            </a:r>
          </a:p>
          <a:p>
            <a:pPr algn="r">
              <a:lnSpc>
                <a:spcPts val="984"/>
              </a:lnSpc>
            </a:pPr>
            <a:r>
              <a:rPr lang="en-US" sz="800" i="true">
                <a:solidFill>
                  <a:srgbClr val="FFFFFF"/>
                </a:solidFill>
                <a:latin typeface="Montserrat Italics"/>
                <a:ea typeface="Montserrat Italics"/>
                <a:cs typeface="Montserrat Italics"/>
                <a:sym typeface="Montserrat Italics"/>
              </a:rPr>
              <a:t>Kolam Cerdas RAS Untuk Budidaya Ikan Nila</a:t>
            </a:r>
          </a:p>
        </p:txBody>
      </p:sp>
      <p:grpSp>
        <p:nvGrpSpPr>
          <p:cNvPr name="Group 10" id="10"/>
          <p:cNvGrpSpPr/>
          <p:nvPr/>
        </p:nvGrpSpPr>
        <p:grpSpPr>
          <a:xfrm rot="0">
            <a:off x="-67779" y="-2286403"/>
            <a:ext cx="7695558" cy="3823668"/>
            <a:chOff x="0" y="0"/>
            <a:chExt cx="2757914" cy="1370316"/>
          </a:xfrm>
        </p:grpSpPr>
        <p:sp>
          <p:nvSpPr>
            <p:cNvPr name="Freeform 11" id="11"/>
            <p:cNvSpPr/>
            <p:nvPr/>
          </p:nvSpPr>
          <p:spPr>
            <a:xfrm flipH="false" flipV="false" rot="0">
              <a:off x="0" y="0"/>
              <a:ext cx="2757914" cy="1370316"/>
            </a:xfrm>
            <a:custGeom>
              <a:avLst/>
              <a:gdLst/>
              <a:ahLst/>
              <a:cxnLst/>
              <a:rect r="r" b="b" t="t" l="l"/>
              <a:pathLst>
                <a:path h="1370316" w="2757914">
                  <a:moveTo>
                    <a:pt x="0" y="0"/>
                  </a:moveTo>
                  <a:lnTo>
                    <a:pt x="2757914" y="0"/>
                  </a:lnTo>
                  <a:lnTo>
                    <a:pt x="2757914" y="1370316"/>
                  </a:lnTo>
                  <a:lnTo>
                    <a:pt x="0" y="1370316"/>
                  </a:lnTo>
                  <a:close/>
                </a:path>
              </a:pathLst>
            </a:custGeom>
            <a:solidFill>
              <a:srgbClr val="103F6B"/>
            </a:solidFill>
          </p:spPr>
        </p:sp>
        <p:sp>
          <p:nvSpPr>
            <p:cNvPr name="TextBox 12" id="12"/>
            <p:cNvSpPr txBox="true"/>
            <p:nvPr/>
          </p:nvSpPr>
          <p:spPr>
            <a:xfrm>
              <a:off x="0" y="-9525"/>
              <a:ext cx="2757914" cy="1379841"/>
            </a:xfrm>
            <a:prstGeom prst="rect">
              <a:avLst/>
            </a:prstGeom>
          </p:spPr>
          <p:txBody>
            <a:bodyPr anchor="ctr" rtlCol="false" tIns="50800" lIns="50800" bIns="50800" rIns="50800"/>
            <a:lstStyle/>
            <a:p>
              <a:pPr algn="ctr">
                <a:lnSpc>
                  <a:spcPts val="1230"/>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965137" y="720000"/>
            <a:ext cx="0" cy="660689"/>
          </a:xfrm>
          <a:prstGeom prst="line">
            <a:avLst/>
          </a:prstGeom>
          <a:ln cap="flat" w="85725">
            <a:solidFill>
              <a:srgbClr val="FFAF10"/>
            </a:solidFill>
            <a:prstDash val="solid"/>
            <a:headEnd type="none" len="sm" w="sm"/>
            <a:tailEnd type="none" len="sm" w="sm"/>
          </a:ln>
        </p:spPr>
      </p:sp>
      <p:sp>
        <p:nvSpPr>
          <p:cNvPr name="Freeform 3" id="3"/>
          <p:cNvSpPr/>
          <p:nvPr/>
        </p:nvSpPr>
        <p:spPr>
          <a:xfrm flipH="false" flipV="false" rot="450946">
            <a:off x="-342112" y="7878906"/>
            <a:ext cx="8244224" cy="3407613"/>
          </a:xfrm>
          <a:custGeom>
            <a:avLst/>
            <a:gdLst/>
            <a:ahLst/>
            <a:cxnLst/>
            <a:rect r="r" b="b" t="t" l="l"/>
            <a:pathLst>
              <a:path h="3407613" w="8244224">
                <a:moveTo>
                  <a:pt x="0" y="0"/>
                </a:moveTo>
                <a:lnTo>
                  <a:pt x="8244224" y="0"/>
                </a:lnTo>
                <a:lnTo>
                  <a:pt x="8244224" y="3407612"/>
                </a:lnTo>
                <a:lnTo>
                  <a:pt x="0" y="3407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80000" y="1693507"/>
            <a:ext cx="5760000" cy="826770"/>
          </a:xfrm>
          <a:prstGeom prst="rect">
            <a:avLst/>
          </a:prstGeom>
        </p:spPr>
        <p:txBody>
          <a:bodyPr anchor="t" rtlCol="false" tIns="0" lIns="0" bIns="0" rIns="0">
            <a:spAutoFit/>
          </a:bodyPr>
          <a:lstStyle/>
          <a:p>
            <a:pPr algn="just">
              <a:lnSpc>
                <a:spcPts val="1680"/>
              </a:lnSpc>
            </a:pPr>
            <a:r>
              <a:rPr lang="en-US" sz="1200">
                <a:solidFill>
                  <a:srgbClr val="103F6B"/>
                </a:solidFill>
                <a:latin typeface="Montserrat"/>
                <a:ea typeface="Montserrat"/>
                <a:cs typeface="Montserrat"/>
                <a:sym typeface="Montserrat"/>
              </a:rPr>
              <a:t>Maksud dari kegiatan ini adalah untuk merealisasikan program penguatan ketahanan pangan di Desa Kemloko melalui implementasi teknologi budidaya perikanan modern yang produktif dan berkelanjutan, dengan memanfaatkan alokasi Dana Desa Tahun Anggaran 2025</a:t>
            </a:r>
          </a:p>
        </p:txBody>
      </p:sp>
      <p:sp>
        <p:nvSpPr>
          <p:cNvPr name="TextBox 5" id="5"/>
          <p:cNvSpPr txBox="true"/>
          <p:nvPr/>
        </p:nvSpPr>
        <p:spPr>
          <a:xfrm rot="0">
            <a:off x="1080000" y="2501227"/>
            <a:ext cx="5760000" cy="3131820"/>
          </a:xfrm>
          <a:prstGeom prst="rect">
            <a:avLst/>
          </a:prstGeom>
        </p:spPr>
        <p:txBody>
          <a:bodyPr anchor="t" rtlCol="false" tIns="0" lIns="0" bIns="0" rIns="0">
            <a:spAutoFit/>
          </a:bodyPr>
          <a:lstStyle/>
          <a:p>
            <a:pPr algn="just">
              <a:lnSpc>
                <a:spcPts val="1680"/>
              </a:lnSpc>
            </a:pPr>
          </a:p>
          <a:p>
            <a:pPr algn="just">
              <a:lnSpc>
                <a:spcPts val="1680"/>
              </a:lnSpc>
            </a:pPr>
            <a:r>
              <a:rPr lang="en-US" sz="1200" b="true">
                <a:solidFill>
                  <a:srgbClr val="103F6B"/>
                </a:solidFill>
                <a:latin typeface="Montserrat Bold"/>
                <a:ea typeface="Montserrat Bold"/>
                <a:cs typeface="Montserrat Bold"/>
                <a:sym typeface="Montserrat Bold"/>
              </a:rPr>
              <a:t>Tujuan Jangka Pendek:</a:t>
            </a:r>
          </a:p>
          <a:p>
            <a:pPr algn="just">
              <a:lnSpc>
                <a:spcPts val="1680"/>
              </a:lnSpc>
            </a:pP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Tersedianya 10 unit Kolam Cerdas RAS Berbasis AIoT beserta sarana produksi pendukung (benih, pakan, probiotik) yang didanai dari Dana Desa Tahun Anggaran 2025 sebagai aset produktif milik desa</a:t>
            </a: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Beroperasinya siklus pertama budidaya 7.500 ekor ikan nila (10 kolam x 750 ekor) yang dikelola secara profesional oleh Unit Usaha BUM Desa Rizki Abadi Kemloko</a:t>
            </a: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Terbentuknya model kerja sama bisnis yang jelas antara Unit Usaha BUM Desa (sebagai produsen) dengan Koperasi Desa Merah Putih (sebagai pengolah dan pemasar).</a:t>
            </a: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Terpenuhinya amanat Peraturan Menteri Desa PDTT No. 2 Tahun 2024 mengenai alokasi minimal 20% Dana Desa untuk program ketahanan pangan secara akuntabel dan berdampak</a:t>
            </a:r>
          </a:p>
        </p:txBody>
      </p:sp>
      <p:sp>
        <p:nvSpPr>
          <p:cNvPr name="TextBox 6" id="6"/>
          <p:cNvSpPr txBox="true"/>
          <p:nvPr/>
        </p:nvSpPr>
        <p:spPr>
          <a:xfrm rot="0">
            <a:off x="1080000" y="5613996"/>
            <a:ext cx="5760000" cy="3341370"/>
          </a:xfrm>
          <a:prstGeom prst="rect">
            <a:avLst/>
          </a:prstGeom>
        </p:spPr>
        <p:txBody>
          <a:bodyPr anchor="t" rtlCol="false" tIns="0" lIns="0" bIns="0" rIns="0">
            <a:spAutoFit/>
          </a:bodyPr>
          <a:lstStyle/>
          <a:p>
            <a:pPr algn="just">
              <a:lnSpc>
                <a:spcPts val="1680"/>
              </a:lnSpc>
            </a:pPr>
          </a:p>
          <a:p>
            <a:pPr algn="just">
              <a:lnSpc>
                <a:spcPts val="1680"/>
              </a:lnSpc>
            </a:pPr>
            <a:r>
              <a:rPr lang="en-US" sz="1200" b="true">
                <a:solidFill>
                  <a:srgbClr val="103F6B"/>
                </a:solidFill>
                <a:latin typeface="Montserrat Bold"/>
                <a:ea typeface="Montserrat Bold"/>
                <a:cs typeface="Montserrat Bold"/>
                <a:sym typeface="Montserrat Bold"/>
              </a:rPr>
              <a:t>Tujuan Jangka Panjang:</a:t>
            </a:r>
          </a:p>
          <a:p>
            <a:pPr algn="just">
              <a:lnSpc>
                <a:spcPts val="1680"/>
              </a:lnSpc>
            </a:pP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M</a:t>
            </a:r>
            <a:r>
              <a:rPr lang="en-US" sz="1200">
                <a:solidFill>
                  <a:srgbClr val="103F6B"/>
                </a:solidFill>
                <a:latin typeface="Montserrat"/>
                <a:ea typeface="Montserrat"/>
                <a:cs typeface="Montserrat"/>
                <a:sym typeface="Montserrat"/>
              </a:rPr>
              <a:t>ewujudkan swasembada pangan lokal di Desa Kemloko, khususnya untuk komoditas protein ikan air tawar, dan mengurangi ketergantungan pasokan dari luar desa.</a:t>
            </a: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Meningkatkan Pendapatan Asli Desa (PADes) secara signifikan melalui keuntungan usaha dari Unit Budidaya Nila BUM Desa Rizki Abadi Kemloko.</a:t>
            </a: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Menjadikan Desa Kemloko sebagai pusat percontohan (</a:t>
            </a:r>
            <a:r>
              <a:rPr lang="en-US" sz="1200" i="true">
                <a:solidFill>
                  <a:srgbClr val="103F6B"/>
                </a:solidFill>
                <a:latin typeface="Montserrat Italics"/>
                <a:ea typeface="Montserrat Italics"/>
                <a:cs typeface="Montserrat Italics"/>
                <a:sym typeface="Montserrat Italics"/>
              </a:rPr>
              <a:t>best practice</a:t>
            </a:r>
            <a:r>
              <a:rPr lang="en-US" sz="1200">
                <a:solidFill>
                  <a:srgbClr val="103F6B"/>
                </a:solidFill>
                <a:latin typeface="Montserrat"/>
                <a:ea typeface="Montserrat"/>
                <a:cs typeface="Montserrat"/>
                <a:sym typeface="Montserrat"/>
              </a:rPr>
              <a:t>) untuk budidaya perikanan modern berbasis teknologi AIoT yang dapat direplikasi oleh desa-desa lain.</a:t>
            </a:r>
          </a:p>
          <a:p>
            <a:pPr algn="just" marL="259082" indent="-129541" lvl="1">
              <a:lnSpc>
                <a:spcPts val="1680"/>
              </a:lnSpc>
              <a:buFont typeface="Arial"/>
              <a:buChar char="•"/>
            </a:pPr>
            <a:r>
              <a:rPr lang="en-US" sz="1200">
                <a:solidFill>
                  <a:srgbClr val="103F6B"/>
                </a:solidFill>
                <a:latin typeface="Montserrat"/>
                <a:ea typeface="Montserrat"/>
                <a:cs typeface="Montserrat"/>
                <a:sym typeface="Montserrat"/>
              </a:rPr>
              <a:t>Menciptakan ekosistem ekonomi desa yang terintegrasi dan berkelanjutan, mulai dari penyedia teknologi (Posyantek), produksi (BUM Desa), hingga hilirisasi (Koperasi Desa), yang pada akhirnya meningkatkan kesejahteraan masyarakat secara luas.</a:t>
            </a:r>
          </a:p>
        </p:txBody>
      </p:sp>
      <p:sp>
        <p:nvSpPr>
          <p:cNvPr name="TextBox 7" id="7"/>
          <p:cNvSpPr txBox="true"/>
          <p:nvPr/>
        </p:nvSpPr>
        <p:spPr>
          <a:xfrm rot="0">
            <a:off x="1080000" y="634275"/>
            <a:ext cx="4417086" cy="746414"/>
          </a:xfrm>
          <a:prstGeom prst="rect">
            <a:avLst/>
          </a:prstGeom>
        </p:spPr>
        <p:txBody>
          <a:bodyPr anchor="t" rtlCol="false" tIns="0" lIns="0" bIns="0" rIns="0">
            <a:spAutoFit/>
          </a:bodyPr>
          <a:lstStyle/>
          <a:p>
            <a:pPr algn="l">
              <a:lnSpc>
                <a:spcPts val="6108"/>
              </a:lnSpc>
            </a:pPr>
            <a:r>
              <a:rPr lang="en-US" sz="4363" spc="-91">
                <a:solidFill>
                  <a:srgbClr val="103F6B"/>
                </a:solidFill>
                <a:latin typeface="Anton"/>
                <a:ea typeface="Anton"/>
                <a:cs typeface="Anton"/>
                <a:sym typeface="Anton"/>
              </a:rPr>
              <a:t>MAKSUD DAN TUJUAN</a:t>
            </a:r>
          </a:p>
        </p:txBody>
      </p:sp>
      <p:sp>
        <p:nvSpPr>
          <p:cNvPr name="TextBox 8" id="8"/>
          <p:cNvSpPr txBox="true"/>
          <p:nvPr/>
        </p:nvSpPr>
        <p:spPr>
          <a:xfrm rot="0">
            <a:off x="6537910" y="9933900"/>
            <a:ext cx="302090" cy="291153"/>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05</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60000" cy="10692000"/>
          </a:xfrm>
          <a:custGeom>
            <a:avLst/>
            <a:gdLst/>
            <a:ahLst/>
            <a:cxnLst/>
            <a:rect r="r" b="b" t="t" l="l"/>
            <a:pathLst>
              <a:path h="10692000" w="7560000">
                <a:moveTo>
                  <a:pt x="0" y="0"/>
                </a:moveTo>
                <a:lnTo>
                  <a:pt x="7560000" y="0"/>
                </a:lnTo>
                <a:lnTo>
                  <a:pt x="7560000" y="10692000"/>
                </a:lnTo>
                <a:lnTo>
                  <a:pt x="0" y="10692000"/>
                </a:lnTo>
                <a:lnTo>
                  <a:pt x="0" y="0"/>
                </a:lnTo>
                <a:close/>
              </a:path>
            </a:pathLst>
          </a:custGeom>
          <a:blipFill>
            <a:blip r:embed="rId2"/>
            <a:stretch>
              <a:fillRect l="-12733" t="-1898" r="-31719" b="-239"/>
            </a:stretch>
          </a:blipFill>
        </p:spPr>
      </p:sp>
      <p:sp>
        <p:nvSpPr>
          <p:cNvPr name="TextBox 3" id="3"/>
          <p:cNvSpPr txBox="true"/>
          <p:nvPr/>
        </p:nvSpPr>
        <p:spPr>
          <a:xfrm rot="0">
            <a:off x="1080000" y="594075"/>
            <a:ext cx="5760000" cy="5891908"/>
          </a:xfrm>
          <a:prstGeom prst="rect">
            <a:avLst/>
          </a:prstGeom>
        </p:spPr>
        <p:txBody>
          <a:bodyPr anchor="t" rtlCol="false" tIns="0" lIns="0" bIns="0" rIns="0">
            <a:spAutoFit/>
          </a:bodyPr>
          <a:lstStyle/>
          <a:p>
            <a:pPr algn="l">
              <a:lnSpc>
                <a:spcPts val="11774"/>
              </a:lnSpc>
            </a:pPr>
            <a:r>
              <a:rPr lang="en-US" sz="8410" spc="-176">
                <a:solidFill>
                  <a:srgbClr val="FFFFFF"/>
                </a:solidFill>
                <a:latin typeface="Anton"/>
                <a:ea typeface="Anton"/>
                <a:cs typeface="Anton"/>
                <a:sym typeface="Anton"/>
              </a:rPr>
              <a:t>PROFIL</a:t>
            </a:r>
          </a:p>
          <a:p>
            <a:pPr algn="l">
              <a:lnSpc>
                <a:spcPts val="11774"/>
              </a:lnSpc>
            </a:pPr>
            <a:r>
              <a:rPr lang="en-US" sz="8410" spc="-176">
                <a:solidFill>
                  <a:srgbClr val="FFFFFF"/>
                </a:solidFill>
                <a:latin typeface="Anton"/>
                <a:ea typeface="Anton"/>
                <a:cs typeface="Anton"/>
                <a:sym typeface="Anton"/>
              </a:rPr>
              <a:t>USAHA</a:t>
            </a:r>
          </a:p>
          <a:p>
            <a:pPr algn="l">
              <a:lnSpc>
                <a:spcPts val="11774"/>
              </a:lnSpc>
            </a:pPr>
            <a:r>
              <a:rPr lang="en-US" sz="8410" spc="-176">
                <a:solidFill>
                  <a:srgbClr val="FFFFFF"/>
                </a:solidFill>
                <a:latin typeface="Anton"/>
                <a:ea typeface="Anton"/>
                <a:cs typeface="Anton"/>
                <a:sym typeface="Anton"/>
              </a:rPr>
              <a:t>BUDIDAYA </a:t>
            </a:r>
          </a:p>
          <a:p>
            <a:pPr algn="l">
              <a:lnSpc>
                <a:spcPts val="11774"/>
              </a:lnSpc>
            </a:pPr>
            <a:r>
              <a:rPr lang="en-US" sz="8410" spc="-176">
                <a:solidFill>
                  <a:srgbClr val="FFFFFF"/>
                </a:solidFill>
                <a:latin typeface="Anton"/>
                <a:ea typeface="Anton"/>
                <a:cs typeface="Anton"/>
                <a:sym typeface="Anton"/>
              </a:rPr>
              <a:t>NILA</a:t>
            </a:r>
          </a:p>
        </p:txBody>
      </p:sp>
      <p:sp>
        <p:nvSpPr>
          <p:cNvPr name="TextBox 4" id="4"/>
          <p:cNvSpPr txBox="true"/>
          <p:nvPr/>
        </p:nvSpPr>
        <p:spPr>
          <a:xfrm rot="0">
            <a:off x="6537910" y="9933900"/>
            <a:ext cx="302090" cy="290736"/>
          </a:xfrm>
          <a:prstGeom prst="rect">
            <a:avLst/>
          </a:prstGeom>
        </p:spPr>
        <p:txBody>
          <a:bodyPr anchor="t" rtlCol="false" tIns="0" lIns="0" bIns="0" rIns="0">
            <a:spAutoFit/>
          </a:bodyPr>
          <a:lstStyle/>
          <a:p>
            <a:pPr algn="ctr">
              <a:lnSpc>
                <a:spcPts val="2327"/>
              </a:lnSpc>
            </a:pPr>
            <a:r>
              <a:rPr lang="en-US" sz="1662" spc="-34">
                <a:solidFill>
                  <a:srgbClr val="FFFFFF"/>
                </a:solidFill>
                <a:latin typeface="Anton"/>
                <a:ea typeface="Anton"/>
                <a:cs typeface="Anton"/>
                <a:sym typeface="Anton"/>
              </a:rPr>
              <a:t>09</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5467" y="-366963"/>
            <a:ext cx="7715467" cy="4780097"/>
            <a:chOff x="0" y="0"/>
            <a:chExt cx="10287289" cy="6373462"/>
          </a:xfrm>
        </p:grpSpPr>
        <p:sp>
          <p:nvSpPr>
            <p:cNvPr name="Freeform 3" id="3"/>
            <p:cNvSpPr/>
            <p:nvPr/>
          </p:nvSpPr>
          <p:spPr>
            <a:xfrm flipH="false" flipV="false" rot="0">
              <a:off x="184225" y="0"/>
              <a:ext cx="10103065" cy="5682974"/>
            </a:xfrm>
            <a:custGeom>
              <a:avLst/>
              <a:gdLst/>
              <a:ahLst/>
              <a:cxnLst/>
              <a:rect r="r" b="b" t="t" l="l"/>
              <a:pathLst>
                <a:path h="5682974" w="10103065">
                  <a:moveTo>
                    <a:pt x="0" y="0"/>
                  </a:moveTo>
                  <a:lnTo>
                    <a:pt x="10103064" y="0"/>
                  </a:lnTo>
                  <a:lnTo>
                    <a:pt x="10103064" y="5682974"/>
                  </a:lnTo>
                  <a:lnTo>
                    <a:pt x="0" y="5682974"/>
                  </a:lnTo>
                  <a:lnTo>
                    <a:pt x="0" y="0"/>
                  </a:lnTo>
                  <a:close/>
                </a:path>
              </a:pathLst>
            </a:custGeom>
            <a:blipFill>
              <a:blip r:embed="rId2"/>
              <a:stretch>
                <a:fillRect l="0" t="0" r="0" b="0"/>
              </a:stretch>
            </a:blipFill>
          </p:spPr>
        </p:sp>
        <p:sp>
          <p:nvSpPr>
            <p:cNvPr name="Freeform 4" id="4"/>
            <p:cNvSpPr/>
            <p:nvPr/>
          </p:nvSpPr>
          <p:spPr>
            <a:xfrm flipH="false" flipV="false" rot="0">
              <a:off x="0" y="793167"/>
              <a:ext cx="10283201" cy="4948790"/>
            </a:xfrm>
            <a:custGeom>
              <a:avLst/>
              <a:gdLst/>
              <a:ahLst/>
              <a:cxnLst/>
              <a:rect r="r" b="b" t="t" l="l"/>
              <a:pathLst>
                <a:path h="4948790" w="10283201">
                  <a:moveTo>
                    <a:pt x="0" y="0"/>
                  </a:moveTo>
                  <a:lnTo>
                    <a:pt x="10283201" y="0"/>
                  </a:lnTo>
                  <a:lnTo>
                    <a:pt x="10283201" y="4948790"/>
                  </a:lnTo>
                  <a:lnTo>
                    <a:pt x="0" y="4948790"/>
                  </a:lnTo>
                  <a:lnTo>
                    <a:pt x="0" y="0"/>
                  </a:lnTo>
                  <a:close/>
                </a:path>
              </a:pathLst>
            </a:custGeom>
            <a:blipFill>
              <a:blip r:embed="rId3"/>
              <a:stretch>
                <a:fillRect l="0" t="0" r="0" b="0"/>
              </a:stretch>
            </a:blipFill>
          </p:spPr>
        </p:sp>
        <p:sp>
          <p:nvSpPr>
            <p:cNvPr name="Freeform 5" id="5"/>
            <p:cNvSpPr/>
            <p:nvPr/>
          </p:nvSpPr>
          <p:spPr>
            <a:xfrm flipH="false" flipV="true" rot="0">
              <a:off x="207289" y="1560262"/>
              <a:ext cx="10080000" cy="4813200"/>
            </a:xfrm>
            <a:custGeom>
              <a:avLst/>
              <a:gdLst/>
              <a:ahLst/>
              <a:cxnLst/>
              <a:rect r="r" b="b" t="t" l="l"/>
              <a:pathLst>
                <a:path h="4813200" w="10080000">
                  <a:moveTo>
                    <a:pt x="0" y="4813200"/>
                  </a:moveTo>
                  <a:lnTo>
                    <a:pt x="10080000" y="4813200"/>
                  </a:lnTo>
                  <a:lnTo>
                    <a:pt x="10080000" y="0"/>
                  </a:lnTo>
                  <a:lnTo>
                    <a:pt x="0" y="0"/>
                  </a:lnTo>
                  <a:lnTo>
                    <a:pt x="0" y="4813200"/>
                  </a:lnTo>
                  <a:close/>
                </a:path>
              </a:pathLst>
            </a:custGeom>
            <a:blipFill>
              <a:blip r:embed="rId4"/>
              <a:stretch>
                <a:fillRect l="0" t="0" r="0" b="0"/>
              </a:stretch>
            </a:blipFill>
          </p:spPr>
        </p:sp>
      </p:grpSp>
      <p:grpSp>
        <p:nvGrpSpPr>
          <p:cNvPr name="Group 6" id="6"/>
          <p:cNvGrpSpPr/>
          <p:nvPr/>
        </p:nvGrpSpPr>
        <p:grpSpPr>
          <a:xfrm rot="0">
            <a:off x="907047" y="1722594"/>
            <a:ext cx="1314453" cy="131445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117797" y="0"/>
                  </a:moveTo>
                  <a:lnTo>
                    <a:pt x="695003" y="0"/>
                  </a:lnTo>
                  <a:cubicBezTo>
                    <a:pt x="726245" y="0"/>
                    <a:pt x="756207" y="12411"/>
                    <a:pt x="778298" y="34502"/>
                  </a:cubicBezTo>
                  <a:cubicBezTo>
                    <a:pt x="800389" y="56593"/>
                    <a:pt x="812800" y="86555"/>
                    <a:pt x="812800" y="117797"/>
                  </a:cubicBezTo>
                  <a:lnTo>
                    <a:pt x="812800" y="695003"/>
                  </a:lnTo>
                  <a:cubicBezTo>
                    <a:pt x="812800" y="726245"/>
                    <a:pt x="800389" y="756207"/>
                    <a:pt x="778298" y="778298"/>
                  </a:cubicBezTo>
                  <a:cubicBezTo>
                    <a:pt x="756207" y="800389"/>
                    <a:pt x="726245" y="812800"/>
                    <a:pt x="695003" y="812800"/>
                  </a:cubicBezTo>
                  <a:lnTo>
                    <a:pt x="117797" y="812800"/>
                  </a:lnTo>
                  <a:cubicBezTo>
                    <a:pt x="86555" y="812800"/>
                    <a:pt x="56593" y="800389"/>
                    <a:pt x="34502" y="778298"/>
                  </a:cubicBezTo>
                  <a:cubicBezTo>
                    <a:pt x="12411" y="756207"/>
                    <a:pt x="0" y="726245"/>
                    <a:pt x="0" y="695003"/>
                  </a:cubicBezTo>
                  <a:lnTo>
                    <a:pt x="0" y="117797"/>
                  </a:lnTo>
                  <a:cubicBezTo>
                    <a:pt x="0" y="86555"/>
                    <a:pt x="12411" y="56593"/>
                    <a:pt x="34502" y="34502"/>
                  </a:cubicBezTo>
                  <a:cubicBezTo>
                    <a:pt x="56593" y="12411"/>
                    <a:pt x="86555" y="0"/>
                    <a:pt x="117797" y="0"/>
                  </a:cubicBezTo>
                  <a:close/>
                </a:path>
              </a:pathLst>
            </a:custGeom>
            <a:blipFill>
              <a:blip r:embed="rId5"/>
              <a:stretch>
                <a:fillRect l="0" t="0" r="0" b="-1453"/>
              </a:stretch>
            </a:blipFill>
            <a:ln w="28575" cap="sq">
              <a:solidFill>
                <a:srgbClr val="FFFFFF"/>
              </a:solidFill>
              <a:prstDash val="solid"/>
              <a:miter/>
            </a:ln>
          </p:spPr>
        </p:sp>
      </p:grpSp>
      <p:sp>
        <p:nvSpPr>
          <p:cNvPr name="Freeform 8" id="8"/>
          <p:cNvSpPr/>
          <p:nvPr/>
        </p:nvSpPr>
        <p:spPr>
          <a:xfrm flipH="false" flipV="false" rot="0">
            <a:off x="5844526" y="7286627"/>
            <a:ext cx="1017410" cy="1808729"/>
          </a:xfrm>
          <a:custGeom>
            <a:avLst/>
            <a:gdLst/>
            <a:ahLst/>
            <a:cxnLst/>
            <a:rect r="r" b="b" t="t" l="l"/>
            <a:pathLst>
              <a:path h="1808729" w="1017410">
                <a:moveTo>
                  <a:pt x="0" y="0"/>
                </a:moveTo>
                <a:lnTo>
                  <a:pt x="1017410" y="0"/>
                </a:lnTo>
                <a:lnTo>
                  <a:pt x="1017410" y="1808728"/>
                </a:lnTo>
                <a:lnTo>
                  <a:pt x="0" y="1808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3554074" y="8617694"/>
            <a:ext cx="1017410" cy="1808729"/>
          </a:xfrm>
          <a:custGeom>
            <a:avLst/>
            <a:gdLst/>
            <a:ahLst/>
            <a:cxnLst/>
            <a:rect r="r" b="b" t="t" l="l"/>
            <a:pathLst>
              <a:path h="1808729" w="1017410">
                <a:moveTo>
                  <a:pt x="0" y="0"/>
                </a:moveTo>
                <a:lnTo>
                  <a:pt x="1017410" y="0"/>
                </a:lnTo>
                <a:lnTo>
                  <a:pt x="1017410" y="1808728"/>
                </a:lnTo>
                <a:lnTo>
                  <a:pt x="0" y="1808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261290" y="7358383"/>
            <a:ext cx="1017410" cy="1808729"/>
          </a:xfrm>
          <a:custGeom>
            <a:avLst/>
            <a:gdLst/>
            <a:ahLst/>
            <a:cxnLst/>
            <a:rect r="r" b="b" t="t" l="l"/>
            <a:pathLst>
              <a:path h="1808729" w="1017410">
                <a:moveTo>
                  <a:pt x="0" y="0"/>
                </a:moveTo>
                <a:lnTo>
                  <a:pt x="1017410" y="0"/>
                </a:lnTo>
                <a:lnTo>
                  <a:pt x="1017410" y="1808729"/>
                </a:lnTo>
                <a:lnTo>
                  <a:pt x="0" y="18087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11" id="11"/>
          <p:cNvSpPr/>
          <p:nvPr/>
        </p:nvSpPr>
        <p:spPr>
          <a:xfrm>
            <a:off x="4821004" y="6090234"/>
            <a:ext cx="1532227" cy="1294672"/>
          </a:xfrm>
          <a:prstGeom prst="line">
            <a:avLst/>
          </a:prstGeom>
          <a:ln cap="rnd" w="76200">
            <a:solidFill>
              <a:srgbClr val="D8D6D5"/>
            </a:solidFill>
            <a:prstDash val="solid"/>
            <a:headEnd type="none" len="sm" w="sm"/>
            <a:tailEnd type="none" len="sm" w="sm"/>
          </a:ln>
        </p:spPr>
      </p:sp>
      <p:sp>
        <p:nvSpPr>
          <p:cNvPr name="AutoShape 12" id="12"/>
          <p:cNvSpPr/>
          <p:nvPr/>
        </p:nvSpPr>
        <p:spPr>
          <a:xfrm flipV="true">
            <a:off x="4484435" y="8769146"/>
            <a:ext cx="1868796" cy="882064"/>
          </a:xfrm>
          <a:prstGeom prst="line">
            <a:avLst/>
          </a:prstGeom>
          <a:ln cap="rnd" w="76200">
            <a:solidFill>
              <a:srgbClr val="D8D6D5"/>
            </a:solidFill>
            <a:prstDash val="solid"/>
            <a:headEnd type="none" len="sm" w="sm"/>
            <a:tailEnd type="none" len="sm" w="sm"/>
          </a:ln>
        </p:spPr>
      </p:sp>
      <p:sp>
        <p:nvSpPr>
          <p:cNvPr name="AutoShape 13" id="13"/>
          <p:cNvSpPr/>
          <p:nvPr/>
        </p:nvSpPr>
        <p:spPr>
          <a:xfrm flipH="true" flipV="true">
            <a:off x="1769995" y="8747920"/>
            <a:ext cx="1946003" cy="903289"/>
          </a:xfrm>
          <a:prstGeom prst="line">
            <a:avLst/>
          </a:prstGeom>
          <a:ln cap="rnd" w="76200">
            <a:solidFill>
              <a:srgbClr val="D8D6D5"/>
            </a:solidFill>
            <a:prstDash val="solid"/>
            <a:headEnd type="none" len="sm" w="sm"/>
            <a:tailEnd type="none" len="sm" w="sm"/>
          </a:ln>
        </p:spPr>
      </p:sp>
      <p:sp>
        <p:nvSpPr>
          <p:cNvPr name="AutoShape 14" id="14"/>
          <p:cNvSpPr/>
          <p:nvPr/>
        </p:nvSpPr>
        <p:spPr>
          <a:xfrm flipH="true">
            <a:off x="2128394" y="7662679"/>
            <a:ext cx="1896285" cy="497585"/>
          </a:xfrm>
          <a:prstGeom prst="line">
            <a:avLst/>
          </a:prstGeom>
          <a:ln cap="rnd" w="76200">
            <a:solidFill>
              <a:srgbClr val="D8D6D5"/>
            </a:solidFill>
            <a:prstDash val="solid"/>
            <a:headEnd type="none" len="sm" w="sm"/>
            <a:tailEnd type="none" len="sm" w="sm"/>
          </a:ln>
        </p:spPr>
      </p:sp>
      <p:sp>
        <p:nvSpPr>
          <p:cNvPr name="Freeform 15" id="15"/>
          <p:cNvSpPr/>
          <p:nvPr/>
        </p:nvSpPr>
        <p:spPr>
          <a:xfrm flipH="false" flipV="false" rot="0">
            <a:off x="2932935" y="6081843"/>
            <a:ext cx="2259688" cy="1754083"/>
          </a:xfrm>
          <a:custGeom>
            <a:avLst/>
            <a:gdLst/>
            <a:ahLst/>
            <a:cxnLst/>
            <a:rect r="r" b="b" t="t" l="l"/>
            <a:pathLst>
              <a:path h="1754083" w="2259688">
                <a:moveTo>
                  <a:pt x="0" y="0"/>
                </a:moveTo>
                <a:lnTo>
                  <a:pt x="2259688" y="0"/>
                </a:lnTo>
                <a:lnTo>
                  <a:pt x="2259688" y="1754083"/>
                </a:lnTo>
                <a:lnTo>
                  <a:pt x="0" y="17540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true" flipV="false" rot="0">
            <a:off x="4521177" y="6050912"/>
            <a:ext cx="453120" cy="897267"/>
          </a:xfrm>
          <a:custGeom>
            <a:avLst/>
            <a:gdLst/>
            <a:ahLst/>
            <a:cxnLst/>
            <a:rect r="r" b="b" t="t" l="l"/>
            <a:pathLst>
              <a:path h="897267" w="453120">
                <a:moveTo>
                  <a:pt x="453120" y="0"/>
                </a:moveTo>
                <a:lnTo>
                  <a:pt x="0" y="0"/>
                </a:lnTo>
                <a:lnTo>
                  <a:pt x="0" y="897267"/>
                </a:lnTo>
                <a:lnTo>
                  <a:pt x="453120" y="897267"/>
                </a:lnTo>
                <a:lnTo>
                  <a:pt x="45312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3913995" y="9556087"/>
            <a:ext cx="463693" cy="572461"/>
          </a:xfrm>
          <a:custGeom>
            <a:avLst/>
            <a:gdLst/>
            <a:ahLst/>
            <a:cxnLst/>
            <a:rect r="r" b="b" t="t" l="l"/>
            <a:pathLst>
              <a:path h="572461" w="463693">
                <a:moveTo>
                  <a:pt x="0" y="0"/>
                </a:moveTo>
                <a:lnTo>
                  <a:pt x="463693" y="0"/>
                </a:lnTo>
                <a:lnTo>
                  <a:pt x="463693" y="572461"/>
                </a:lnTo>
                <a:lnTo>
                  <a:pt x="0" y="57246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3843367" y="9000591"/>
            <a:ext cx="498868" cy="475795"/>
          </a:xfrm>
          <a:custGeom>
            <a:avLst/>
            <a:gdLst/>
            <a:ahLst/>
            <a:cxnLst/>
            <a:rect r="r" b="b" t="t" l="l"/>
            <a:pathLst>
              <a:path h="475795" w="498868">
                <a:moveTo>
                  <a:pt x="0" y="0"/>
                </a:moveTo>
                <a:lnTo>
                  <a:pt x="498868" y="0"/>
                </a:lnTo>
                <a:lnTo>
                  <a:pt x="498868" y="475795"/>
                </a:lnTo>
                <a:lnTo>
                  <a:pt x="0" y="4757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0">
            <a:off x="1564273" y="7956714"/>
            <a:ext cx="411444" cy="511905"/>
          </a:xfrm>
          <a:custGeom>
            <a:avLst/>
            <a:gdLst/>
            <a:ahLst/>
            <a:cxnLst/>
            <a:rect r="r" b="b" t="t" l="l"/>
            <a:pathLst>
              <a:path h="511905" w="411444">
                <a:moveTo>
                  <a:pt x="0" y="0"/>
                </a:moveTo>
                <a:lnTo>
                  <a:pt x="411444" y="0"/>
                </a:lnTo>
                <a:lnTo>
                  <a:pt x="411444" y="511905"/>
                </a:lnTo>
                <a:lnTo>
                  <a:pt x="0" y="51190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true" flipV="false" rot="0">
            <a:off x="1746868" y="5910136"/>
            <a:ext cx="719783" cy="1020969"/>
          </a:xfrm>
          <a:custGeom>
            <a:avLst/>
            <a:gdLst/>
            <a:ahLst/>
            <a:cxnLst/>
            <a:rect r="r" b="b" t="t" l="l"/>
            <a:pathLst>
              <a:path h="1020969" w="719783">
                <a:moveTo>
                  <a:pt x="719783" y="0"/>
                </a:moveTo>
                <a:lnTo>
                  <a:pt x="0" y="0"/>
                </a:lnTo>
                <a:lnTo>
                  <a:pt x="0" y="1020970"/>
                </a:lnTo>
                <a:lnTo>
                  <a:pt x="719783" y="1020970"/>
                </a:lnTo>
                <a:lnTo>
                  <a:pt x="719783" y="0"/>
                </a:lnTo>
                <a:close/>
              </a:path>
            </a:pathLst>
          </a:custGeom>
          <a:blipFill>
            <a:blip r:embed="rId18"/>
            <a:stretch>
              <a:fillRect l="0" t="0" r="0" b="0"/>
            </a:stretch>
          </a:blipFill>
        </p:spPr>
      </p:sp>
      <p:sp>
        <p:nvSpPr>
          <p:cNvPr name="Freeform 21" id="21"/>
          <p:cNvSpPr/>
          <p:nvPr/>
        </p:nvSpPr>
        <p:spPr>
          <a:xfrm flipH="false" flipV="false" rot="0">
            <a:off x="1503775" y="6148775"/>
            <a:ext cx="316260" cy="684673"/>
          </a:xfrm>
          <a:custGeom>
            <a:avLst/>
            <a:gdLst/>
            <a:ahLst/>
            <a:cxnLst/>
            <a:rect r="r" b="b" t="t" l="l"/>
            <a:pathLst>
              <a:path h="684673" w="316260">
                <a:moveTo>
                  <a:pt x="0" y="0"/>
                </a:moveTo>
                <a:lnTo>
                  <a:pt x="316260" y="0"/>
                </a:lnTo>
                <a:lnTo>
                  <a:pt x="316260" y="684673"/>
                </a:lnTo>
                <a:lnTo>
                  <a:pt x="0" y="684673"/>
                </a:lnTo>
                <a:lnTo>
                  <a:pt x="0" y="0"/>
                </a:lnTo>
                <a:close/>
              </a:path>
            </a:pathLst>
          </a:custGeom>
          <a:blipFill>
            <a:blip r:embed="rId19"/>
            <a:stretch>
              <a:fillRect l="0" t="0" r="0" b="0"/>
            </a:stretch>
          </a:blipFill>
        </p:spPr>
      </p:sp>
      <p:sp>
        <p:nvSpPr>
          <p:cNvPr name="Freeform 22" id="22"/>
          <p:cNvSpPr/>
          <p:nvPr/>
        </p:nvSpPr>
        <p:spPr>
          <a:xfrm flipH="false" flipV="false" rot="0">
            <a:off x="2507195" y="9734733"/>
            <a:ext cx="195931" cy="242264"/>
          </a:xfrm>
          <a:custGeom>
            <a:avLst/>
            <a:gdLst/>
            <a:ahLst/>
            <a:cxnLst/>
            <a:rect r="r" b="b" t="t" l="l"/>
            <a:pathLst>
              <a:path h="242264" w="195931">
                <a:moveTo>
                  <a:pt x="0" y="0"/>
                </a:moveTo>
                <a:lnTo>
                  <a:pt x="195931" y="0"/>
                </a:lnTo>
                <a:lnTo>
                  <a:pt x="195931" y="242264"/>
                </a:lnTo>
                <a:lnTo>
                  <a:pt x="0" y="24226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3" id="23"/>
          <p:cNvSpPr/>
          <p:nvPr/>
        </p:nvSpPr>
        <p:spPr>
          <a:xfrm flipH="false" flipV="false" rot="0">
            <a:off x="6468135" y="6210178"/>
            <a:ext cx="149626" cy="185009"/>
          </a:xfrm>
          <a:custGeom>
            <a:avLst/>
            <a:gdLst/>
            <a:ahLst/>
            <a:cxnLst/>
            <a:rect r="r" b="b" t="t" l="l"/>
            <a:pathLst>
              <a:path h="185009" w="149626">
                <a:moveTo>
                  <a:pt x="0" y="0"/>
                </a:moveTo>
                <a:lnTo>
                  <a:pt x="149626" y="0"/>
                </a:lnTo>
                <a:lnTo>
                  <a:pt x="149626" y="185009"/>
                </a:lnTo>
                <a:lnTo>
                  <a:pt x="0" y="1850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nvGrpSpPr>
          <p:cNvPr name="Group 24" id="24"/>
          <p:cNvGrpSpPr/>
          <p:nvPr/>
        </p:nvGrpSpPr>
        <p:grpSpPr>
          <a:xfrm rot="0">
            <a:off x="1430287" y="6804984"/>
            <a:ext cx="1036364" cy="429573"/>
            <a:chOff x="0" y="0"/>
            <a:chExt cx="1381819" cy="572764"/>
          </a:xfrm>
        </p:grpSpPr>
        <p:sp>
          <p:nvSpPr>
            <p:cNvPr name="TextBox 25" id="25"/>
            <p:cNvSpPr txBox="true"/>
            <p:nvPr/>
          </p:nvSpPr>
          <p:spPr>
            <a:xfrm rot="0">
              <a:off x="262740" y="47625"/>
              <a:ext cx="1119079" cy="454788"/>
            </a:xfrm>
            <a:prstGeom prst="rect">
              <a:avLst/>
            </a:prstGeom>
          </p:spPr>
          <p:txBody>
            <a:bodyPr anchor="t" rtlCol="false" tIns="0" lIns="0" bIns="0" rIns="0">
              <a:spAutoFit/>
            </a:bodyPr>
            <a:lstStyle/>
            <a:p>
              <a:pPr algn="ctr">
                <a:lnSpc>
                  <a:spcPts val="2477"/>
                </a:lnSpc>
              </a:pPr>
              <a:r>
                <a:rPr lang="en-US" b="true" sz="2477">
                  <a:solidFill>
                    <a:srgbClr val="222222"/>
                  </a:solidFill>
                  <a:latin typeface="Big Shoulders Display Bold"/>
                  <a:ea typeface="Big Shoulders Display Bold"/>
                  <a:cs typeface="Big Shoulders Display Bold"/>
                  <a:sym typeface="Big Shoulders Display Bold"/>
                </a:rPr>
                <a:t>FEEDER</a:t>
              </a:r>
            </a:p>
          </p:txBody>
        </p:sp>
        <p:sp>
          <p:nvSpPr>
            <p:cNvPr name="TextBox 26" id="26"/>
            <p:cNvSpPr txBox="true"/>
            <p:nvPr/>
          </p:nvSpPr>
          <p:spPr>
            <a:xfrm rot="0">
              <a:off x="0" y="62631"/>
              <a:ext cx="349806" cy="510133"/>
            </a:xfrm>
            <a:prstGeom prst="rect">
              <a:avLst/>
            </a:prstGeom>
          </p:spPr>
          <p:txBody>
            <a:bodyPr anchor="t" rtlCol="false" tIns="0" lIns="0" bIns="0" rIns="0">
              <a:spAutoFit/>
            </a:bodyPr>
            <a:lstStyle/>
            <a:p>
              <a:pPr algn="ctr">
                <a:lnSpc>
                  <a:spcPts val="2747"/>
                </a:lnSpc>
              </a:pPr>
              <a:r>
                <a:rPr lang="en-US" b="true" sz="2747">
                  <a:solidFill>
                    <a:srgbClr val="FD6140"/>
                  </a:solidFill>
                  <a:latin typeface="ArchTH Condensed Bold"/>
                  <a:ea typeface="ArchTH Condensed Bold"/>
                  <a:cs typeface="ArchTH Condensed Bold"/>
                  <a:sym typeface="ArchTH Condensed Bold"/>
                </a:rPr>
                <a:t>AI</a:t>
              </a:r>
            </a:p>
          </p:txBody>
        </p:sp>
      </p:grpSp>
      <p:sp>
        <p:nvSpPr>
          <p:cNvPr name="TextBox 27" id="27"/>
          <p:cNvSpPr txBox="true"/>
          <p:nvPr/>
        </p:nvSpPr>
        <p:spPr>
          <a:xfrm rot="0">
            <a:off x="2306459" y="8205785"/>
            <a:ext cx="875295" cy="336699"/>
          </a:xfrm>
          <a:prstGeom prst="rect">
            <a:avLst/>
          </a:prstGeom>
        </p:spPr>
        <p:txBody>
          <a:bodyPr anchor="t" rtlCol="false" tIns="0" lIns="0" bIns="0" rIns="0">
            <a:spAutoFit/>
          </a:bodyPr>
          <a:lstStyle/>
          <a:p>
            <a:pPr algn="l">
              <a:lnSpc>
                <a:spcPts val="1399"/>
              </a:lnSpc>
            </a:pPr>
            <a:r>
              <a:rPr lang="en-US" sz="999" b="true">
                <a:solidFill>
                  <a:srgbClr val="103F6B"/>
                </a:solidFill>
                <a:latin typeface="Montserrat Bold"/>
                <a:ea typeface="Montserrat Bold"/>
                <a:cs typeface="Montserrat Bold"/>
                <a:sym typeface="Montserrat Bold"/>
              </a:rPr>
              <a:t>CHAMBER</a:t>
            </a:r>
          </a:p>
          <a:p>
            <a:pPr algn="l">
              <a:lnSpc>
                <a:spcPts val="1399"/>
              </a:lnSpc>
            </a:pPr>
            <a:r>
              <a:rPr lang="en-US" sz="999" b="true">
                <a:solidFill>
                  <a:srgbClr val="103F6B"/>
                </a:solidFill>
                <a:latin typeface="Montserrat Bold"/>
                <a:ea typeface="Montserrat Bold"/>
                <a:cs typeface="Montserrat Bold"/>
                <a:sym typeface="Montserrat Bold"/>
              </a:rPr>
              <a:t>BIOFILTRASI</a:t>
            </a:r>
          </a:p>
        </p:txBody>
      </p:sp>
      <p:sp>
        <p:nvSpPr>
          <p:cNvPr name="TextBox 28" id="28"/>
          <p:cNvSpPr txBox="true"/>
          <p:nvPr/>
        </p:nvSpPr>
        <p:spPr>
          <a:xfrm rot="0">
            <a:off x="2396657" y="9789238"/>
            <a:ext cx="1446710" cy="114203"/>
          </a:xfrm>
          <a:prstGeom prst="rect">
            <a:avLst/>
          </a:prstGeom>
        </p:spPr>
        <p:txBody>
          <a:bodyPr anchor="t" rtlCol="false" tIns="0" lIns="0" bIns="0" rIns="0">
            <a:spAutoFit/>
          </a:bodyPr>
          <a:lstStyle/>
          <a:p>
            <a:pPr algn="ctr">
              <a:lnSpc>
                <a:spcPts val="925"/>
              </a:lnSpc>
            </a:pPr>
            <a:r>
              <a:rPr lang="en-US" sz="661" i="true">
                <a:solidFill>
                  <a:srgbClr val="103F6B"/>
                </a:solidFill>
                <a:latin typeface="Montserrat Italics"/>
                <a:ea typeface="Montserrat Italics"/>
                <a:cs typeface="Montserrat Italics"/>
                <a:sym typeface="Montserrat Italics"/>
              </a:rPr>
              <a:t>IoT CONTROLLER</a:t>
            </a:r>
          </a:p>
        </p:txBody>
      </p:sp>
      <p:sp>
        <p:nvSpPr>
          <p:cNvPr name="TextBox 29" id="29"/>
          <p:cNvSpPr txBox="true"/>
          <p:nvPr/>
        </p:nvSpPr>
        <p:spPr>
          <a:xfrm rot="0">
            <a:off x="2466651" y="6169794"/>
            <a:ext cx="460078" cy="613261"/>
          </a:xfrm>
          <a:prstGeom prst="rect">
            <a:avLst/>
          </a:prstGeom>
        </p:spPr>
        <p:txBody>
          <a:bodyPr anchor="t" rtlCol="false" tIns="0" lIns="0" bIns="0" rIns="0">
            <a:spAutoFit/>
          </a:bodyPr>
          <a:lstStyle/>
          <a:p>
            <a:pPr algn="l">
              <a:lnSpc>
                <a:spcPts val="839"/>
              </a:lnSpc>
            </a:pPr>
            <a:r>
              <a:rPr lang="en-US" sz="599" i="true">
                <a:solidFill>
                  <a:srgbClr val="103F6B"/>
                </a:solidFill>
                <a:latin typeface="Montserrat Italics"/>
                <a:ea typeface="Montserrat Italics"/>
                <a:cs typeface="Montserrat Italics"/>
                <a:sym typeface="Montserrat Italics"/>
              </a:rPr>
              <a:t>Pusat Pengendali Sistem Kolam Cerdas dengan AI</a:t>
            </a:r>
          </a:p>
        </p:txBody>
      </p:sp>
      <p:sp>
        <p:nvSpPr>
          <p:cNvPr name="TextBox 30" id="30"/>
          <p:cNvSpPr txBox="true"/>
          <p:nvPr/>
        </p:nvSpPr>
        <p:spPr>
          <a:xfrm rot="0">
            <a:off x="4611903" y="8940171"/>
            <a:ext cx="1232623" cy="278204"/>
          </a:xfrm>
          <a:prstGeom prst="rect">
            <a:avLst/>
          </a:prstGeom>
        </p:spPr>
        <p:txBody>
          <a:bodyPr anchor="t" rtlCol="false" tIns="0" lIns="0" bIns="0" rIns="0">
            <a:spAutoFit/>
          </a:bodyPr>
          <a:lstStyle/>
          <a:p>
            <a:pPr algn="l">
              <a:lnSpc>
                <a:spcPts val="1109"/>
              </a:lnSpc>
            </a:pPr>
            <a:r>
              <a:rPr lang="en-US" sz="999" b="true">
                <a:solidFill>
                  <a:srgbClr val="103F6B"/>
                </a:solidFill>
                <a:latin typeface="Montserrat Bold"/>
                <a:ea typeface="Montserrat Bold"/>
                <a:cs typeface="Montserrat Bold"/>
                <a:sym typeface="Montserrat Bold"/>
              </a:rPr>
              <a:t>CHAMBER </a:t>
            </a:r>
          </a:p>
          <a:p>
            <a:pPr algn="l">
              <a:lnSpc>
                <a:spcPts val="1109"/>
              </a:lnSpc>
            </a:pPr>
            <a:r>
              <a:rPr lang="en-US" sz="999" b="true">
                <a:solidFill>
                  <a:srgbClr val="103F6B"/>
                </a:solidFill>
                <a:latin typeface="Montserrat Bold"/>
                <a:ea typeface="Montserrat Bold"/>
                <a:cs typeface="Montserrat Bold"/>
                <a:sym typeface="Montserrat Bold"/>
              </a:rPr>
              <a:t>POMPA &amp; AERASI</a:t>
            </a:r>
          </a:p>
        </p:txBody>
      </p:sp>
      <p:sp>
        <p:nvSpPr>
          <p:cNvPr name="TextBox 31" id="31"/>
          <p:cNvSpPr txBox="true"/>
          <p:nvPr/>
        </p:nvSpPr>
        <p:spPr>
          <a:xfrm rot="0">
            <a:off x="2306459" y="8569345"/>
            <a:ext cx="791963" cy="356784"/>
          </a:xfrm>
          <a:prstGeom prst="rect">
            <a:avLst/>
          </a:prstGeom>
        </p:spPr>
        <p:txBody>
          <a:bodyPr anchor="t" rtlCol="false" tIns="0" lIns="0" bIns="0" rIns="0">
            <a:spAutoFit/>
          </a:bodyPr>
          <a:lstStyle/>
          <a:p>
            <a:pPr algn="l">
              <a:lnSpc>
                <a:spcPts val="980"/>
              </a:lnSpc>
            </a:pPr>
            <a:r>
              <a:rPr lang="en-US" sz="700" i="true">
                <a:solidFill>
                  <a:srgbClr val="103F6B"/>
                </a:solidFill>
                <a:latin typeface="Montserrat Italics"/>
                <a:ea typeface="Montserrat Italics"/>
                <a:cs typeface="Montserrat Italics"/>
                <a:sym typeface="Montserrat Italics"/>
              </a:rPr>
              <a:t>Media Filter</a:t>
            </a:r>
          </a:p>
          <a:p>
            <a:pPr algn="l">
              <a:lnSpc>
                <a:spcPts val="980"/>
              </a:lnSpc>
            </a:pPr>
            <a:r>
              <a:rPr lang="en-US" sz="700" i="true">
                <a:solidFill>
                  <a:srgbClr val="103F6B"/>
                </a:solidFill>
                <a:latin typeface="Montserrat Italics"/>
                <a:ea typeface="Montserrat Italics"/>
                <a:cs typeface="Montserrat Italics"/>
                <a:sym typeface="Montserrat Italics"/>
              </a:rPr>
              <a:t>Rumah Bakteri</a:t>
            </a:r>
          </a:p>
          <a:p>
            <a:pPr algn="l">
              <a:lnSpc>
                <a:spcPts val="980"/>
              </a:lnSpc>
            </a:pPr>
            <a:r>
              <a:rPr lang="en-US" sz="700" i="true">
                <a:solidFill>
                  <a:srgbClr val="103F6B"/>
                </a:solidFill>
                <a:latin typeface="Montserrat Italics"/>
                <a:ea typeface="Montserrat Italics"/>
                <a:cs typeface="Montserrat Italics"/>
                <a:sym typeface="Montserrat Italics"/>
              </a:rPr>
              <a:t>Kaldness K3</a:t>
            </a:r>
          </a:p>
        </p:txBody>
      </p:sp>
      <p:sp>
        <p:nvSpPr>
          <p:cNvPr name="TextBox 32" id="32"/>
          <p:cNvSpPr txBox="true"/>
          <p:nvPr/>
        </p:nvSpPr>
        <p:spPr>
          <a:xfrm rot="0">
            <a:off x="4632303" y="9199232"/>
            <a:ext cx="1310100" cy="119775"/>
          </a:xfrm>
          <a:prstGeom prst="rect">
            <a:avLst/>
          </a:prstGeom>
        </p:spPr>
        <p:txBody>
          <a:bodyPr anchor="t" rtlCol="false" tIns="0" lIns="0" bIns="0" rIns="0">
            <a:spAutoFit/>
          </a:bodyPr>
          <a:lstStyle/>
          <a:p>
            <a:pPr algn="l">
              <a:lnSpc>
                <a:spcPts val="980"/>
              </a:lnSpc>
            </a:pPr>
            <a:r>
              <a:rPr lang="en-US" sz="700" i="true">
                <a:solidFill>
                  <a:srgbClr val="103F6B"/>
                </a:solidFill>
                <a:latin typeface="Montserrat Italics"/>
                <a:ea typeface="Montserrat Italics"/>
                <a:cs typeface="Montserrat Italics"/>
                <a:sym typeface="Montserrat Italics"/>
              </a:rPr>
              <a:t>Pusat Mekanisasi Kolam</a:t>
            </a:r>
          </a:p>
          <a:p>
            <a:pPr algn="l">
              <a:lnSpc>
                <a:spcPts val="980"/>
              </a:lnSpc>
            </a:pPr>
            <a:r>
              <a:rPr lang="en-US" sz="700" i="true">
                <a:solidFill>
                  <a:srgbClr val="103F6B"/>
                </a:solidFill>
                <a:latin typeface="Montserrat Italics"/>
                <a:ea typeface="Montserrat Italics"/>
                <a:cs typeface="Montserrat Italics"/>
                <a:sym typeface="Montserrat Italics"/>
              </a:rPr>
              <a:t>Sistem Aerasi Uniring</a:t>
            </a:r>
          </a:p>
        </p:txBody>
      </p:sp>
      <p:sp>
        <p:nvSpPr>
          <p:cNvPr name="TextBox 33" id="33"/>
          <p:cNvSpPr txBox="true"/>
          <p:nvPr/>
        </p:nvSpPr>
        <p:spPr>
          <a:xfrm rot="0">
            <a:off x="2540355" y="7786446"/>
            <a:ext cx="1303012" cy="206961"/>
          </a:xfrm>
          <a:prstGeom prst="rect">
            <a:avLst/>
          </a:prstGeom>
        </p:spPr>
        <p:txBody>
          <a:bodyPr anchor="t" rtlCol="false" tIns="0" lIns="0" bIns="0" rIns="0">
            <a:spAutoFit/>
          </a:bodyPr>
          <a:lstStyle/>
          <a:p>
            <a:pPr algn="l">
              <a:lnSpc>
                <a:spcPts val="840"/>
              </a:lnSpc>
            </a:pPr>
            <a:r>
              <a:rPr lang="en-US" sz="600" i="true">
                <a:solidFill>
                  <a:srgbClr val="4D4D4D"/>
                </a:solidFill>
                <a:latin typeface="Montserrat Italics"/>
                <a:ea typeface="Montserrat Italics"/>
                <a:cs typeface="Montserrat Italics"/>
                <a:sym typeface="Montserrat Italics"/>
              </a:rPr>
              <a:t>Air Kotor dari Kolam</a:t>
            </a:r>
          </a:p>
          <a:p>
            <a:pPr algn="l">
              <a:lnSpc>
                <a:spcPts val="840"/>
              </a:lnSpc>
            </a:pPr>
            <a:r>
              <a:rPr lang="en-US" sz="600" i="true">
                <a:solidFill>
                  <a:srgbClr val="4D4D4D"/>
                </a:solidFill>
                <a:latin typeface="Montserrat Italics"/>
                <a:ea typeface="Montserrat Italics"/>
                <a:cs typeface="Montserrat Italics"/>
                <a:sym typeface="Montserrat Italics"/>
              </a:rPr>
              <a:t>mengandung Amonia</a:t>
            </a:r>
          </a:p>
        </p:txBody>
      </p:sp>
      <p:sp>
        <p:nvSpPr>
          <p:cNvPr name="TextBox 34" id="34"/>
          <p:cNvSpPr txBox="true"/>
          <p:nvPr/>
        </p:nvSpPr>
        <p:spPr>
          <a:xfrm rot="0">
            <a:off x="1948469" y="9176637"/>
            <a:ext cx="1208220" cy="308535"/>
          </a:xfrm>
          <a:prstGeom prst="rect">
            <a:avLst/>
          </a:prstGeom>
        </p:spPr>
        <p:txBody>
          <a:bodyPr anchor="t" rtlCol="false" tIns="0" lIns="0" bIns="0" rIns="0">
            <a:spAutoFit/>
          </a:bodyPr>
          <a:lstStyle/>
          <a:p>
            <a:pPr algn="l">
              <a:lnSpc>
                <a:spcPts val="839"/>
              </a:lnSpc>
            </a:pPr>
            <a:r>
              <a:rPr lang="en-US" sz="599" i="true">
                <a:solidFill>
                  <a:srgbClr val="4D4D4D"/>
                </a:solidFill>
                <a:latin typeface="Montserrat Italics"/>
                <a:ea typeface="Montserrat Italics"/>
                <a:cs typeface="Montserrat Italics"/>
                <a:sym typeface="Montserrat Italics"/>
              </a:rPr>
              <a:t>Nitrifikasi menurunkan parameter TSS sebesar 97,51% dan Amoniak menjadi 1,4 mg/L</a:t>
            </a:r>
          </a:p>
        </p:txBody>
      </p:sp>
      <p:sp>
        <p:nvSpPr>
          <p:cNvPr name="TextBox 35" id="35"/>
          <p:cNvSpPr txBox="true"/>
          <p:nvPr/>
        </p:nvSpPr>
        <p:spPr>
          <a:xfrm rot="0">
            <a:off x="5243280" y="6216428"/>
            <a:ext cx="955872" cy="1121134"/>
          </a:xfrm>
          <a:prstGeom prst="rect">
            <a:avLst/>
          </a:prstGeom>
        </p:spPr>
        <p:txBody>
          <a:bodyPr anchor="t" rtlCol="false" tIns="0" lIns="0" bIns="0" rIns="0">
            <a:spAutoFit/>
          </a:bodyPr>
          <a:lstStyle/>
          <a:p>
            <a:pPr algn="l">
              <a:lnSpc>
                <a:spcPts val="839"/>
              </a:lnSpc>
            </a:pPr>
            <a:r>
              <a:rPr lang="en-US" sz="599" i="true">
                <a:solidFill>
                  <a:srgbClr val="4D4D4D"/>
                </a:solidFill>
                <a:latin typeface="Montserrat Italics"/>
                <a:ea typeface="Montserrat Italics"/>
                <a:cs typeface="Montserrat Italics"/>
                <a:sym typeface="Montserrat Italics"/>
              </a:rPr>
              <a:t>Air Bersih dengan semua parameter kualitas air normal</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pH: 6.5-8.5</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ORP: 150-350 mV</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EC: 100-800 us/cm</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CF: 10-80 CF</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TDS: 50-400 ppm</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SALT: 0-0.5 ppt</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SG: 1.000-1.005</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Temp: 25-32°C</a:t>
            </a:r>
          </a:p>
        </p:txBody>
      </p:sp>
      <p:sp>
        <p:nvSpPr>
          <p:cNvPr name="AutoShape 36" id="36"/>
          <p:cNvSpPr/>
          <p:nvPr/>
        </p:nvSpPr>
        <p:spPr>
          <a:xfrm>
            <a:off x="1503775" y="6491111"/>
            <a:ext cx="1003420" cy="3364753"/>
          </a:xfrm>
          <a:prstGeom prst="line">
            <a:avLst/>
          </a:prstGeom>
          <a:ln cap="rnd" w="38100">
            <a:solidFill>
              <a:srgbClr val="FD6140"/>
            </a:solidFill>
            <a:prstDash val="sysDot"/>
            <a:headEnd type="none" len="sm" w="sm"/>
            <a:tailEnd type="none" len="sm" w="sm"/>
          </a:ln>
        </p:spPr>
      </p:sp>
      <p:sp>
        <p:nvSpPr>
          <p:cNvPr name="AutoShape 37" id="37"/>
          <p:cNvSpPr/>
          <p:nvPr/>
        </p:nvSpPr>
        <p:spPr>
          <a:xfrm>
            <a:off x="1661905" y="6148775"/>
            <a:ext cx="4881043" cy="61403"/>
          </a:xfrm>
          <a:prstGeom prst="line">
            <a:avLst/>
          </a:prstGeom>
          <a:ln cap="rnd" w="38100">
            <a:solidFill>
              <a:srgbClr val="FD6140"/>
            </a:solidFill>
            <a:prstDash val="sysDot"/>
            <a:headEnd type="none" len="sm" w="sm"/>
            <a:tailEnd type="none" len="sm" w="sm"/>
          </a:ln>
        </p:spPr>
      </p:sp>
      <p:sp>
        <p:nvSpPr>
          <p:cNvPr name="AutoShape 38" id="38"/>
          <p:cNvSpPr/>
          <p:nvPr/>
        </p:nvSpPr>
        <p:spPr>
          <a:xfrm flipH="true">
            <a:off x="2306459" y="7835926"/>
            <a:ext cx="1617580" cy="229309"/>
          </a:xfrm>
          <a:prstGeom prst="line">
            <a:avLst/>
          </a:prstGeom>
          <a:ln cap="flat" w="19050">
            <a:solidFill>
              <a:srgbClr val="0661EB"/>
            </a:solidFill>
            <a:prstDash val="sysDot"/>
            <a:headEnd type="none" len="sm" w="sm"/>
            <a:tailEnd type="arrow" len="sm" w="med"/>
          </a:ln>
        </p:spPr>
      </p:sp>
      <p:sp>
        <p:nvSpPr>
          <p:cNvPr name="AutoShape 39" id="39"/>
          <p:cNvSpPr/>
          <p:nvPr/>
        </p:nvSpPr>
        <p:spPr>
          <a:xfrm>
            <a:off x="1881852" y="9039565"/>
            <a:ext cx="1641005" cy="516522"/>
          </a:xfrm>
          <a:prstGeom prst="line">
            <a:avLst/>
          </a:prstGeom>
          <a:ln cap="flat" w="19050">
            <a:solidFill>
              <a:srgbClr val="0661EB"/>
            </a:solidFill>
            <a:prstDash val="sysDot"/>
            <a:headEnd type="none" len="sm" w="sm"/>
            <a:tailEnd type="arrow" len="sm" w="med"/>
          </a:ln>
        </p:spPr>
      </p:sp>
      <p:sp>
        <p:nvSpPr>
          <p:cNvPr name="AutoShape 40" id="40"/>
          <p:cNvSpPr/>
          <p:nvPr/>
        </p:nvSpPr>
        <p:spPr>
          <a:xfrm flipV="true">
            <a:off x="4632303" y="8962176"/>
            <a:ext cx="1616516" cy="593911"/>
          </a:xfrm>
          <a:prstGeom prst="line">
            <a:avLst/>
          </a:prstGeom>
          <a:ln cap="flat" w="19050">
            <a:solidFill>
              <a:srgbClr val="0661EB"/>
            </a:solidFill>
            <a:prstDash val="sysDot"/>
            <a:headEnd type="none" len="sm" w="sm"/>
            <a:tailEnd type="arrow" len="sm" w="med"/>
          </a:ln>
        </p:spPr>
      </p:sp>
      <p:sp>
        <p:nvSpPr>
          <p:cNvPr name="AutoShape 41" id="41"/>
          <p:cNvSpPr/>
          <p:nvPr/>
        </p:nvSpPr>
        <p:spPr>
          <a:xfrm flipH="true" flipV="true">
            <a:off x="4974297" y="6188030"/>
            <a:ext cx="1274522" cy="1046527"/>
          </a:xfrm>
          <a:prstGeom prst="line">
            <a:avLst/>
          </a:prstGeom>
          <a:ln cap="flat" w="19050">
            <a:solidFill>
              <a:srgbClr val="0661EB"/>
            </a:solidFill>
            <a:prstDash val="sysDot"/>
            <a:headEnd type="none" len="sm" w="sm"/>
            <a:tailEnd type="arrow" len="sm" w="med"/>
          </a:ln>
        </p:spPr>
      </p:sp>
      <p:sp>
        <p:nvSpPr>
          <p:cNvPr name="AutoShape 42" id="42"/>
          <p:cNvSpPr/>
          <p:nvPr/>
        </p:nvSpPr>
        <p:spPr>
          <a:xfrm>
            <a:off x="965137" y="3222221"/>
            <a:ext cx="0" cy="660689"/>
          </a:xfrm>
          <a:prstGeom prst="line">
            <a:avLst/>
          </a:prstGeom>
          <a:ln cap="flat" w="85725">
            <a:solidFill>
              <a:srgbClr val="FFAF10"/>
            </a:solidFill>
            <a:prstDash val="solid"/>
            <a:headEnd type="none" len="sm" w="sm"/>
            <a:tailEnd type="none" len="sm" w="sm"/>
          </a:ln>
        </p:spPr>
      </p:sp>
      <p:sp>
        <p:nvSpPr>
          <p:cNvPr name="Freeform 43" id="43"/>
          <p:cNvSpPr/>
          <p:nvPr/>
        </p:nvSpPr>
        <p:spPr>
          <a:xfrm flipH="false" flipV="false" rot="0">
            <a:off x="6101701" y="7832582"/>
            <a:ext cx="655383" cy="506283"/>
          </a:xfrm>
          <a:custGeom>
            <a:avLst/>
            <a:gdLst/>
            <a:ahLst/>
            <a:cxnLst/>
            <a:rect r="r" b="b" t="t" l="l"/>
            <a:pathLst>
              <a:path h="506283" w="655383">
                <a:moveTo>
                  <a:pt x="0" y="0"/>
                </a:moveTo>
                <a:lnTo>
                  <a:pt x="655382" y="0"/>
                </a:lnTo>
                <a:lnTo>
                  <a:pt x="655382" y="506283"/>
                </a:lnTo>
                <a:lnTo>
                  <a:pt x="0" y="506283"/>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44" id="44"/>
          <p:cNvSpPr/>
          <p:nvPr/>
        </p:nvSpPr>
        <p:spPr>
          <a:xfrm flipH="true" flipV="false" rot="0">
            <a:off x="5996926" y="7835926"/>
            <a:ext cx="303021" cy="382361"/>
          </a:xfrm>
          <a:custGeom>
            <a:avLst/>
            <a:gdLst/>
            <a:ahLst/>
            <a:cxnLst/>
            <a:rect r="r" b="b" t="t" l="l"/>
            <a:pathLst>
              <a:path h="382361" w="303021">
                <a:moveTo>
                  <a:pt x="303021" y="0"/>
                </a:moveTo>
                <a:lnTo>
                  <a:pt x="0" y="0"/>
                </a:lnTo>
                <a:lnTo>
                  <a:pt x="0" y="382361"/>
                </a:lnTo>
                <a:lnTo>
                  <a:pt x="303021" y="382361"/>
                </a:lnTo>
                <a:lnTo>
                  <a:pt x="303021"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45" id="45"/>
          <p:cNvSpPr txBox="true"/>
          <p:nvPr/>
        </p:nvSpPr>
        <p:spPr>
          <a:xfrm rot="0">
            <a:off x="1080000" y="3910883"/>
            <a:ext cx="5760000" cy="1873850"/>
          </a:xfrm>
          <a:prstGeom prst="rect">
            <a:avLst/>
          </a:prstGeom>
        </p:spPr>
        <p:txBody>
          <a:bodyPr anchor="t" rtlCol="false" tIns="0" lIns="0" bIns="0" rIns="0">
            <a:spAutoFit/>
          </a:bodyPr>
          <a:lstStyle/>
          <a:p>
            <a:pPr algn="just">
              <a:lnSpc>
                <a:spcPts val="1680"/>
              </a:lnSpc>
            </a:pPr>
            <a:r>
              <a:rPr lang="en-US" sz="1200">
                <a:solidFill>
                  <a:srgbClr val="103F6B"/>
                </a:solidFill>
                <a:latin typeface="Montserrat"/>
                <a:ea typeface="Montserrat"/>
                <a:cs typeface="Montserrat"/>
                <a:sym typeface="Montserrat"/>
              </a:rPr>
              <a:t>Prototipe Kolam Cerdas yang berhasil dibuat, diujicoba, dan disempurnakan saat ini hanya berjumlah 1 (satu) unit. Teknologi Tepat Guna yang akan diproduksi menggunakan dana Bantuan Keuangan Desa nantinya berupa kolam pintar yang lengkap dan portabel, seperti desain prototipe. Kolam tersebut dilengkapi dengan sistem resirkulasi / RAS (Recirculated Aquaculture System) dan alat pemberi pakan otomatis, berteknologi IoT (Internet of Things) yang bekerja dengan bantuan AI (Artificial Intelligence); untuk pengendalian habitat budidaya yang optimal dan efisiensi pakan.</a:t>
            </a:r>
          </a:p>
        </p:txBody>
      </p:sp>
      <p:sp>
        <p:nvSpPr>
          <p:cNvPr name="TextBox 46" id="46"/>
          <p:cNvSpPr txBox="true"/>
          <p:nvPr/>
        </p:nvSpPr>
        <p:spPr>
          <a:xfrm rot="0">
            <a:off x="3522857" y="6710370"/>
            <a:ext cx="1083857" cy="336699"/>
          </a:xfrm>
          <a:prstGeom prst="rect">
            <a:avLst/>
          </a:prstGeom>
        </p:spPr>
        <p:txBody>
          <a:bodyPr anchor="t" rtlCol="false" tIns="0" lIns="0" bIns="0" rIns="0">
            <a:spAutoFit/>
          </a:bodyPr>
          <a:lstStyle/>
          <a:p>
            <a:pPr algn="ctr">
              <a:lnSpc>
                <a:spcPts val="1399"/>
              </a:lnSpc>
            </a:pPr>
            <a:r>
              <a:rPr lang="en-US" sz="999" b="true">
                <a:solidFill>
                  <a:srgbClr val="FFFFFF"/>
                </a:solidFill>
                <a:latin typeface="Montserrat Bold"/>
                <a:ea typeface="Montserrat Bold"/>
                <a:cs typeface="Montserrat Bold"/>
                <a:sym typeface="Montserrat Bold"/>
              </a:rPr>
              <a:t>KOLAM HDPE</a:t>
            </a:r>
          </a:p>
          <a:p>
            <a:pPr algn="ctr">
              <a:lnSpc>
                <a:spcPts val="1399"/>
              </a:lnSpc>
            </a:pPr>
            <a:r>
              <a:rPr lang="en-US" sz="999" b="true">
                <a:solidFill>
                  <a:srgbClr val="FFFFFF"/>
                </a:solidFill>
                <a:latin typeface="Montserrat Bold"/>
                <a:ea typeface="Montserrat Bold"/>
                <a:cs typeface="Montserrat Bold"/>
                <a:sym typeface="Montserrat Bold"/>
              </a:rPr>
              <a:t>D-3</a:t>
            </a:r>
          </a:p>
        </p:txBody>
      </p:sp>
      <p:sp>
        <p:nvSpPr>
          <p:cNvPr name="TextBox 47" id="47"/>
          <p:cNvSpPr txBox="true"/>
          <p:nvPr/>
        </p:nvSpPr>
        <p:spPr>
          <a:xfrm rot="-5400000">
            <a:off x="6163833" y="6728064"/>
            <a:ext cx="796655" cy="226152"/>
          </a:xfrm>
          <a:prstGeom prst="rect">
            <a:avLst/>
          </a:prstGeom>
        </p:spPr>
        <p:txBody>
          <a:bodyPr anchor="t" rtlCol="false" tIns="0" lIns="0" bIns="0" rIns="0">
            <a:spAutoFit/>
          </a:bodyPr>
          <a:lstStyle/>
          <a:p>
            <a:pPr algn="l">
              <a:lnSpc>
                <a:spcPts val="925"/>
              </a:lnSpc>
            </a:pPr>
            <a:r>
              <a:rPr lang="en-US" sz="661" i="true">
                <a:solidFill>
                  <a:srgbClr val="103F6B"/>
                </a:solidFill>
                <a:latin typeface="Montserrat Italics"/>
                <a:ea typeface="Montserrat Italics"/>
                <a:cs typeface="Montserrat Italics"/>
                <a:sym typeface="Montserrat Italics"/>
              </a:rPr>
              <a:t>8 in 1 WATER QUALITY SENSOR</a:t>
            </a:r>
          </a:p>
        </p:txBody>
      </p:sp>
      <p:sp>
        <p:nvSpPr>
          <p:cNvPr name="TextBox 48" id="48"/>
          <p:cNvSpPr txBox="true"/>
          <p:nvPr/>
        </p:nvSpPr>
        <p:spPr>
          <a:xfrm rot="0">
            <a:off x="4924419" y="7686918"/>
            <a:ext cx="920106" cy="679748"/>
          </a:xfrm>
          <a:prstGeom prst="rect">
            <a:avLst/>
          </a:prstGeom>
        </p:spPr>
        <p:txBody>
          <a:bodyPr anchor="t" rtlCol="false" tIns="0" lIns="0" bIns="0" rIns="0">
            <a:spAutoFit/>
          </a:bodyPr>
          <a:lstStyle/>
          <a:p>
            <a:pPr algn="r">
              <a:lnSpc>
                <a:spcPts val="1399"/>
              </a:lnSpc>
            </a:pPr>
            <a:r>
              <a:rPr lang="en-US" sz="999" b="true">
                <a:solidFill>
                  <a:srgbClr val="103F6B"/>
                </a:solidFill>
                <a:latin typeface="Montserrat Bold"/>
                <a:ea typeface="Montserrat Bold"/>
                <a:cs typeface="Montserrat Bold"/>
                <a:sym typeface="Montserrat Bold"/>
              </a:rPr>
              <a:t>CHAMBER</a:t>
            </a:r>
          </a:p>
          <a:p>
            <a:pPr algn="r">
              <a:lnSpc>
                <a:spcPts val="1399"/>
              </a:lnSpc>
            </a:pPr>
            <a:r>
              <a:rPr lang="en-US" sz="999" b="true">
                <a:solidFill>
                  <a:srgbClr val="103F6B"/>
                </a:solidFill>
                <a:latin typeface="Montserrat Bold"/>
                <a:ea typeface="Montserrat Bold"/>
                <a:cs typeface="Montserrat Bold"/>
                <a:sym typeface="Montserrat Bold"/>
              </a:rPr>
              <a:t>WATER</a:t>
            </a:r>
          </a:p>
          <a:p>
            <a:pPr algn="r">
              <a:lnSpc>
                <a:spcPts val="1399"/>
              </a:lnSpc>
            </a:pPr>
            <a:r>
              <a:rPr lang="en-US" sz="999" b="true">
                <a:solidFill>
                  <a:srgbClr val="103F6B"/>
                </a:solidFill>
                <a:latin typeface="Montserrat Bold"/>
                <a:ea typeface="Montserrat Bold"/>
                <a:cs typeface="Montserrat Bold"/>
                <a:sym typeface="Montserrat Bold"/>
              </a:rPr>
              <a:t>QUALITY</a:t>
            </a:r>
          </a:p>
          <a:p>
            <a:pPr algn="r">
              <a:lnSpc>
                <a:spcPts val="1399"/>
              </a:lnSpc>
            </a:pPr>
            <a:r>
              <a:rPr lang="en-US" sz="999" b="true">
                <a:solidFill>
                  <a:srgbClr val="103F6B"/>
                </a:solidFill>
                <a:latin typeface="Montserrat Bold"/>
                <a:ea typeface="Montserrat Bold"/>
                <a:cs typeface="Montserrat Bold"/>
                <a:sym typeface="Montserrat Bold"/>
              </a:rPr>
              <a:t>CONTROL</a:t>
            </a:r>
          </a:p>
        </p:txBody>
      </p:sp>
      <p:sp>
        <p:nvSpPr>
          <p:cNvPr name="TextBox 49" id="49"/>
          <p:cNvSpPr txBox="true"/>
          <p:nvPr/>
        </p:nvSpPr>
        <p:spPr>
          <a:xfrm rot="0">
            <a:off x="1080000" y="3136496"/>
            <a:ext cx="5760000" cy="746425"/>
          </a:xfrm>
          <a:prstGeom prst="rect">
            <a:avLst/>
          </a:prstGeom>
        </p:spPr>
        <p:txBody>
          <a:bodyPr anchor="t" rtlCol="false" tIns="0" lIns="0" bIns="0" rIns="0">
            <a:spAutoFit/>
          </a:bodyPr>
          <a:lstStyle/>
          <a:p>
            <a:pPr algn="l">
              <a:lnSpc>
                <a:spcPts val="6108"/>
              </a:lnSpc>
            </a:pPr>
            <a:r>
              <a:rPr lang="en-US" sz="4363" spc="-143">
                <a:solidFill>
                  <a:srgbClr val="103F6B"/>
                </a:solidFill>
                <a:latin typeface="Anton"/>
                <a:ea typeface="Anton"/>
                <a:cs typeface="Anton"/>
                <a:sym typeface="Anton"/>
              </a:rPr>
              <a:t>PROFIL KOLAM CERDAS</a:t>
            </a:r>
          </a:p>
        </p:txBody>
      </p:sp>
      <p:sp>
        <p:nvSpPr>
          <p:cNvPr name="TextBox 50" id="50"/>
          <p:cNvSpPr txBox="true"/>
          <p:nvPr/>
        </p:nvSpPr>
        <p:spPr>
          <a:xfrm rot="0">
            <a:off x="6537910" y="9933900"/>
            <a:ext cx="302090" cy="291116"/>
          </a:xfrm>
          <a:prstGeom prst="rect">
            <a:avLst/>
          </a:prstGeom>
        </p:spPr>
        <p:txBody>
          <a:bodyPr anchor="t" rtlCol="false" tIns="0" lIns="0" bIns="0" rIns="0">
            <a:spAutoFit/>
          </a:bodyPr>
          <a:lstStyle/>
          <a:p>
            <a:pPr algn="ctr">
              <a:lnSpc>
                <a:spcPts val="2327"/>
              </a:lnSpc>
            </a:pPr>
            <a:r>
              <a:rPr lang="en-US" sz="1662" spc="-34">
                <a:solidFill>
                  <a:srgbClr val="FFAF10"/>
                </a:solidFill>
                <a:latin typeface="Anton"/>
                <a:ea typeface="Anton"/>
                <a:cs typeface="Anton"/>
                <a:sym typeface="Anton"/>
              </a:rPr>
              <a:t>10</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56000" y="5049283"/>
            <a:ext cx="1008300" cy="1792533"/>
          </a:xfrm>
          <a:custGeom>
            <a:avLst/>
            <a:gdLst/>
            <a:ahLst/>
            <a:cxnLst/>
            <a:rect r="r" b="b" t="t" l="l"/>
            <a:pathLst>
              <a:path h="1792533" w="1008300">
                <a:moveTo>
                  <a:pt x="0" y="0"/>
                </a:moveTo>
                <a:lnTo>
                  <a:pt x="1008300" y="0"/>
                </a:lnTo>
                <a:lnTo>
                  <a:pt x="1008300" y="1792533"/>
                </a:lnTo>
                <a:lnTo>
                  <a:pt x="0" y="17925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943654" y="5049283"/>
            <a:ext cx="1008300" cy="1792533"/>
          </a:xfrm>
          <a:custGeom>
            <a:avLst/>
            <a:gdLst/>
            <a:ahLst/>
            <a:cxnLst/>
            <a:rect r="r" b="b" t="t" l="l"/>
            <a:pathLst>
              <a:path h="1792533" w="1008300">
                <a:moveTo>
                  <a:pt x="0" y="0"/>
                </a:moveTo>
                <a:lnTo>
                  <a:pt x="1008300" y="0"/>
                </a:lnTo>
                <a:lnTo>
                  <a:pt x="1008300" y="1792533"/>
                </a:lnTo>
                <a:lnTo>
                  <a:pt x="0" y="17925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132392" y="5049283"/>
            <a:ext cx="1008300" cy="1792533"/>
          </a:xfrm>
          <a:custGeom>
            <a:avLst/>
            <a:gdLst/>
            <a:ahLst/>
            <a:cxnLst/>
            <a:rect r="r" b="b" t="t" l="l"/>
            <a:pathLst>
              <a:path h="1792533" w="1008300">
                <a:moveTo>
                  <a:pt x="0" y="0"/>
                </a:moveTo>
                <a:lnTo>
                  <a:pt x="1008299" y="0"/>
                </a:lnTo>
                <a:lnTo>
                  <a:pt x="1008299" y="1792533"/>
                </a:lnTo>
                <a:lnTo>
                  <a:pt x="0" y="17925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4320046" y="5049283"/>
            <a:ext cx="1008300" cy="1792533"/>
          </a:xfrm>
          <a:custGeom>
            <a:avLst/>
            <a:gdLst/>
            <a:ahLst/>
            <a:cxnLst/>
            <a:rect r="r" b="b" t="t" l="l"/>
            <a:pathLst>
              <a:path h="1792533" w="1008300">
                <a:moveTo>
                  <a:pt x="0" y="0"/>
                </a:moveTo>
                <a:lnTo>
                  <a:pt x="1008300" y="0"/>
                </a:lnTo>
                <a:lnTo>
                  <a:pt x="1008300" y="1792533"/>
                </a:lnTo>
                <a:lnTo>
                  <a:pt x="0" y="17925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507700" y="5049283"/>
            <a:ext cx="1008300" cy="1792533"/>
          </a:xfrm>
          <a:custGeom>
            <a:avLst/>
            <a:gdLst/>
            <a:ahLst/>
            <a:cxnLst/>
            <a:rect r="r" b="b" t="t" l="l"/>
            <a:pathLst>
              <a:path h="1792533" w="1008300">
                <a:moveTo>
                  <a:pt x="0" y="0"/>
                </a:moveTo>
                <a:lnTo>
                  <a:pt x="1008300" y="0"/>
                </a:lnTo>
                <a:lnTo>
                  <a:pt x="1008300" y="1792533"/>
                </a:lnTo>
                <a:lnTo>
                  <a:pt x="0" y="17925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7" id="7"/>
          <p:cNvSpPr/>
          <p:nvPr/>
        </p:nvSpPr>
        <p:spPr>
          <a:xfrm flipH="true">
            <a:off x="1260150" y="4291183"/>
            <a:ext cx="2478629" cy="878345"/>
          </a:xfrm>
          <a:prstGeom prst="line">
            <a:avLst/>
          </a:prstGeom>
          <a:ln cap="rnd" w="76200">
            <a:solidFill>
              <a:srgbClr val="D8D6D5"/>
            </a:solidFill>
            <a:prstDash val="solid"/>
            <a:headEnd type="none" len="sm" w="sm"/>
            <a:tailEnd type="none" len="sm" w="sm"/>
          </a:ln>
        </p:spPr>
      </p:sp>
      <p:sp>
        <p:nvSpPr>
          <p:cNvPr name="Freeform 8" id="8"/>
          <p:cNvSpPr/>
          <p:nvPr/>
        </p:nvSpPr>
        <p:spPr>
          <a:xfrm flipH="false" flipV="false" rot="0">
            <a:off x="2164993" y="2017455"/>
            <a:ext cx="3147571" cy="2443302"/>
          </a:xfrm>
          <a:custGeom>
            <a:avLst/>
            <a:gdLst/>
            <a:ahLst/>
            <a:cxnLst/>
            <a:rect r="r" b="b" t="t" l="l"/>
            <a:pathLst>
              <a:path h="2443302" w="3147571">
                <a:moveTo>
                  <a:pt x="0" y="0"/>
                </a:moveTo>
                <a:lnTo>
                  <a:pt x="3147571" y="0"/>
                </a:lnTo>
                <a:lnTo>
                  <a:pt x="3147571" y="2443302"/>
                </a:lnTo>
                <a:lnTo>
                  <a:pt x="0" y="24433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9" id="9"/>
          <p:cNvSpPr/>
          <p:nvPr/>
        </p:nvSpPr>
        <p:spPr>
          <a:xfrm>
            <a:off x="4606364" y="2157348"/>
            <a:ext cx="1443586" cy="3012180"/>
          </a:xfrm>
          <a:prstGeom prst="line">
            <a:avLst/>
          </a:prstGeom>
          <a:ln cap="rnd" w="76200">
            <a:solidFill>
              <a:srgbClr val="D8D6D5"/>
            </a:solidFill>
            <a:prstDash val="solid"/>
            <a:headEnd type="none" len="sm" w="sm"/>
            <a:tailEnd type="none" len="sm" w="sm"/>
          </a:ln>
        </p:spPr>
      </p:sp>
      <p:sp>
        <p:nvSpPr>
          <p:cNvPr name="Freeform 10" id="10"/>
          <p:cNvSpPr/>
          <p:nvPr/>
        </p:nvSpPr>
        <p:spPr>
          <a:xfrm flipH="true" flipV="false" rot="0">
            <a:off x="1340889" y="1513331"/>
            <a:ext cx="955453" cy="1355253"/>
          </a:xfrm>
          <a:custGeom>
            <a:avLst/>
            <a:gdLst/>
            <a:ahLst/>
            <a:cxnLst/>
            <a:rect r="r" b="b" t="t" l="l"/>
            <a:pathLst>
              <a:path h="1355253" w="955453">
                <a:moveTo>
                  <a:pt x="955453" y="0"/>
                </a:moveTo>
                <a:lnTo>
                  <a:pt x="0" y="0"/>
                </a:lnTo>
                <a:lnTo>
                  <a:pt x="0" y="1355253"/>
                </a:lnTo>
                <a:lnTo>
                  <a:pt x="955453" y="1355253"/>
                </a:lnTo>
                <a:lnTo>
                  <a:pt x="955453" y="0"/>
                </a:lnTo>
                <a:close/>
              </a:path>
            </a:pathLst>
          </a:custGeom>
          <a:blipFill>
            <a:blip r:embed="rId6"/>
            <a:stretch>
              <a:fillRect l="0" t="0" r="0" b="0"/>
            </a:stretch>
          </a:blipFill>
        </p:spPr>
      </p:sp>
      <p:sp>
        <p:nvSpPr>
          <p:cNvPr name="Freeform 11" id="11"/>
          <p:cNvSpPr/>
          <p:nvPr/>
        </p:nvSpPr>
        <p:spPr>
          <a:xfrm flipH="true" flipV="false" rot="0">
            <a:off x="4278122" y="2157348"/>
            <a:ext cx="453120" cy="897267"/>
          </a:xfrm>
          <a:custGeom>
            <a:avLst/>
            <a:gdLst/>
            <a:ahLst/>
            <a:cxnLst/>
            <a:rect r="r" b="b" t="t" l="l"/>
            <a:pathLst>
              <a:path h="897267" w="453120">
                <a:moveTo>
                  <a:pt x="453119" y="0"/>
                </a:moveTo>
                <a:lnTo>
                  <a:pt x="0" y="0"/>
                </a:lnTo>
                <a:lnTo>
                  <a:pt x="0" y="897266"/>
                </a:lnTo>
                <a:lnTo>
                  <a:pt x="453119" y="897266"/>
                </a:lnTo>
                <a:lnTo>
                  <a:pt x="453119"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2" id="12"/>
          <p:cNvGrpSpPr/>
          <p:nvPr/>
        </p:nvGrpSpPr>
        <p:grpSpPr>
          <a:xfrm rot="0">
            <a:off x="1170473" y="5428446"/>
            <a:ext cx="1367009" cy="940866"/>
            <a:chOff x="0" y="0"/>
            <a:chExt cx="1822678" cy="1254488"/>
          </a:xfrm>
        </p:grpSpPr>
        <p:grpSp>
          <p:nvGrpSpPr>
            <p:cNvPr name="Group 13" id="13"/>
            <p:cNvGrpSpPr/>
            <p:nvPr/>
          </p:nvGrpSpPr>
          <p:grpSpPr>
            <a:xfrm rot="0">
              <a:off x="1583539" y="0"/>
              <a:ext cx="239139" cy="239139"/>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15" id="15"/>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grpSp>
          <p:nvGrpSpPr>
            <p:cNvPr name="Group 16" id="16"/>
            <p:cNvGrpSpPr/>
            <p:nvPr/>
          </p:nvGrpSpPr>
          <p:grpSpPr>
            <a:xfrm rot="0">
              <a:off x="0" y="1015348"/>
              <a:ext cx="239139" cy="239139"/>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18" id="18"/>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sp>
          <p:nvSpPr>
            <p:cNvPr name="AutoShape 19" id="19"/>
            <p:cNvSpPr/>
            <p:nvPr/>
          </p:nvSpPr>
          <p:spPr>
            <a:xfrm flipH="true">
              <a:off x="119570" y="119570"/>
              <a:ext cx="1583539" cy="1041573"/>
            </a:xfrm>
            <a:prstGeom prst="line">
              <a:avLst/>
            </a:prstGeom>
            <a:ln cap="rnd" w="101600">
              <a:solidFill>
                <a:srgbClr val="D8D6D5"/>
              </a:solidFill>
              <a:prstDash val="solid"/>
              <a:headEnd type="none" len="sm" w="sm"/>
              <a:tailEnd type="none" len="sm" w="sm"/>
            </a:ln>
          </p:spPr>
        </p:sp>
      </p:grpSp>
      <p:grpSp>
        <p:nvGrpSpPr>
          <p:cNvPr name="Group 20" id="20"/>
          <p:cNvGrpSpPr/>
          <p:nvPr/>
        </p:nvGrpSpPr>
        <p:grpSpPr>
          <a:xfrm rot="0">
            <a:off x="2371770" y="5428446"/>
            <a:ext cx="1367009" cy="940866"/>
            <a:chOff x="0" y="0"/>
            <a:chExt cx="1822678" cy="1254488"/>
          </a:xfrm>
        </p:grpSpPr>
        <p:grpSp>
          <p:nvGrpSpPr>
            <p:cNvPr name="Group 21" id="21"/>
            <p:cNvGrpSpPr/>
            <p:nvPr/>
          </p:nvGrpSpPr>
          <p:grpSpPr>
            <a:xfrm rot="0">
              <a:off x="1583539" y="0"/>
              <a:ext cx="239139" cy="239139"/>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23" id="23"/>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grpSp>
          <p:nvGrpSpPr>
            <p:cNvPr name="Group 24" id="24"/>
            <p:cNvGrpSpPr/>
            <p:nvPr/>
          </p:nvGrpSpPr>
          <p:grpSpPr>
            <a:xfrm rot="0">
              <a:off x="0" y="1015348"/>
              <a:ext cx="239139" cy="239139"/>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26" id="26"/>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sp>
          <p:nvSpPr>
            <p:cNvPr name="AutoShape 27" id="27"/>
            <p:cNvSpPr/>
            <p:nvPr/>
          </p:nvSpPr>
          <p:spPr>
            <a:xfrm flipH="true">
              <a:off x="119570" y="119570"/>
              <a:ext cx="1583539" cy="1041573"/>
            </a:xfrm>
            <a:prstGeom prst="line">
              <a:avLst/>
            </a:prstGeom>
            <a:ln cap="rnd" w="101600">
              <a:solidFill>
                <a:srgbClr val="D8D6D5"/>
              </a:solidFill>
              <a:prstDash val="solid"/>
              <a:headEnd type="none" len="sm" w="sm"/>
              <a:tailEnd type="none" len="sm" w="sm"/>
            </a:ln>
          </p:spPr>
        </p:sp>
      </p:grpSp>
      <p:grpSp>
        <p:nvGrpSpPr>
          <p:cNvPr name="Group 28" id="28"/>
          <p:cNvGrpSpPr/>
          <p:nvPr/>
        </p:nvGrpSpPr>
        <p:grpSpPr>
          <a:xfrm rot="0">
            <a:off x="3546323" y="5428446"/>
            <a:ext cx="1367009" cy="940866"/>
            <a:chOff x="0" y="0"/>
            <a:chExt cx="1822678" cy="1254488"/>
          </a:xfrm>
        </p:grpSpPr>
        <p:grpSp>
          <p:nvGrpSpPr>
            <p:cNvPr name="Group 29" id="29"/>
            <p:cNvGrpSpPr/>
            <p:nvPr/>
          </p:nvGrpSpPr>
          <p:grpSpPr>
            <a:xfrm rot="0">
              <a:off x="1583539" y="0"/>
              <a:ext cx="239139" cy="239139"/>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31" id="31"/>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grpSp>
          <p:nvGrpSpPr>
            <p:cNvPr name="Group 32" id="32"/>
            <p:cNvGrpSpPr/>
            <p:nvPr/>
          </p:nvGrpSpPr>
          <p:grpSpPr>
            <a:xfrm rot="0">
              <a:off x="0" y="1015348"/>
              <a:ext cx="239139" cy="239139"/>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34" id="34"/>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sp>
          <p:nvSpPr>
            <p:cNvPr name="AutoShape 35" id="35"/>
            <p:cNvSpPr/>
            <p:nvPr/>
          </p:nvSpPr>
          <p:spPr>
            <a:xfrm flipH="true">
              <a:off x="119570" y="119570"/>
              <a:ext cx="1583539" cy="1041573"/>
            </a:xfrm>
            <a:prstGeom prst="line">
              <a:avLst/>
            </a:prstGeom>
            <a:ln cap="rnd" w="101600">
              <a:solidFill>
                <a:srgbClr val="D8D6D5"/>
              </a:solidFill>
              <a:prstDash val="solid"/>
              <a:headEnd type="none" len="sm" w="sm"/>
              <a:tailEnd type="none" len="sm" w="sm"/>
            </a:ln>
          </p:spPr>
        </p:sp>
      </p:grpSp>
      <p:grpSp>
        <p:nvGrpSpPr>
          <p:cNvPr name="Group 36" id="36"/>
          <p:cNvGrpSpPr/>
          <p:nvPr/>
        </p:nvGrpSpPr>
        <p:grpSpPr>
          <a:xfrm rot="0">
            <a:off x="4731241" y="5428446"/>
            <a:ext cx="1367009" cy="940866"/>
            <a:chOff x="0" y="0"/>
            <a:chExt cx="1822678" cy="1254488"/>
          </a:xfrm>
        </p:grpSpPr>
        <p:grpSp>
          <p:nvGrpSpPr>
            <p:cNvPr name="Group 37" id="37"/>
            <p:cNvGrpSpPr/>
            <p:nvPr/>
          </p:nvGrpSpPr>
          <p:grpSpPr>
            <a:xfrm rot="0">
              <a:off x="1583539" y="0"/>
              <a:ext cx="239139" cy="239139"/>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39" id="39"/>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grpSp>
          <p:nvGrpSpPr>
            <p:cNvPr name="Group 40" id="40"/>
            <p:cNvGrpSpPr/>
            <p:nvPr/>
          </p:nvGrpSpPr>
          <p:grpSpPr>
            <a:xfrm rot="0">
              <a:off x="0" y="1015348"/>
              <a:ext cx="239139" cy="239139"/>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D4D"/>
              </a:solidFill>
            </p:spPr>
          </p:sp>
          <p:sp>
            <p:nvSpPr>
              <p:cNvPr name="TextBox 42" id="42"/>
              <p:cNvSpPr txBox="true"/>
              <p:nvPr/>
            </p:nvSpPr>
            <p:spPr>
              <a:xfrm>
                <a:off x="76200" y="57150"/>
                <a:ext cx="660400" cy="679450"/>
              </a:xfrm>
              <a:prstGeom prst="rect">
                <a:avLst/>
              </a:prstGeom>
            </p:spPr>
            <p:txBody>
              <a:bodyPr anchor="ctr" rtlCol="false" tIns="50800" lIns="50800" bIns="50800" rIns="50800"/>
              <a:lstStyle/>
              <a:p>
                <a:pPr algn="ctr">
                  <a:lnSpc>
                    <a:spcPts val="1679"/>
                  </a:lnSpc>
                </a:pPr>
              </a:p>
            </p:txBody>
          </p:sp>
        </p:grpSp>
        <p:sp>
          <p:nvSpPr>
            <p:cNvPr name="AutoShape 43" id="43"/>
            <p:cNvSpPr/>
            <p:nvPr/>
          </p:nvSpPr>
          <p:spPr>
            <a:xfrm flipH="true">
              <a:off x="119570" y="119570"/>
              <a:ext cx="1583539" cy="1041573"/>
            </a:xfrm>
            <a:prstGeom prst="line">
              <a:avLst/>
            </a:prstGeom>
            <a:ln cap="rnd" w="101600">
              <a:solidFill>
                <a:srgbClr val="D8D6D5"/>
              </a:solidFill>
              <a:prstDash val="solid"/>
              <a:headEnd type="none" len="sm" w="sm"/>
              <a:tailEnd type="none" len="sm" w="sm"/>
            </a:ln>
          </p:spPr>
        </p:sp>
      </p:grpSp>
      <p:sp>
        <p:nvSpPr>
          <p:cNvPr name="Freeform 44" id="44"/>
          <p:cNvSpPr/>
          <p:nvPr/>
        </p:nvSpPr>
        <p:spPr>
          <a:xfrm flipH="false" flipV="true" rot="3315633">
            <a:off x="2103196" y="2636461"/>
            <a:ext cx="546024" cy="348773"/>
          </a:xfrm>
          <a:custGeom>
            <a:avLst/>
            <a:gdLst/>
            <a:ahLst/>
            <a:cxnLst/>
            <a:rect r="r" b="b" t="t" l="l"/>
            <a:pathLst>
              <a:path h="348773" w="546024">
                <a:moveTo>
                  <a:pt x="0" y="348773"/>
                </a:moveTo>
                <a:lnTo>
                  <a:pt x="546024" y="348773"/>
                </a:lnTo>
                <a:lnTo>
                  <a:pt x="546024" y="0"/>
                </a:lnTo>
                <a:lnTo>
                  <a:pt x="0" y="0"/>
                </a:lnTo>
                <a:lnTo>
                  <a:pt x="0" y="348773"/>
                </a:lnTo>
                <a:close/>
              </a:path>
            </a:pathLst>
          </a:custGeom>
          <a:blipFill>
            <a:blip r:embed="rId9"/>
            <a:stretch>
              <a:fillRect l="0" t="0" r="0" b="0"/>
            </a:stretch>
          </a:blipFill>
        </p:spPr>
      </p:sp>
      <p:sp>
        <p:nvSpPr>
          <p:cNvPr name="AutoShape 45" id="45"/>
          <p:cNvSpPr/>
          <p:nvPr/>
        </p:nvSpPr>
        <p:spPr>
          <a:xfrm>
            <a:off x="1943654" y="1587407"/>
            <a:ext cx="3564046" cy="0"/>
          </a:xfrm>
          <a:prstGeom prst="line">
            <a:avLst/>
          </a:prstGeom>
          <a:ln cap="flat" w="19050">
            <a:solidFill>
              <a:srgbClr val="000000"/>
            </a:solidFill>
            <a:prstDash val="sysDot"/>
            <a:headEnd type="none" len="sm" w="sm"/>
            <a:tailEnd type="none" len="sm" w="sm"/>
          </a:ln>
        </p:spPr>
      </p:sp>
      <p:sp>
        <p:nvSpPr>
          <p:cNvPr name="AutoShape 46" id="46"/>
          <p:cNvSpPr/>
          <p:nvPr/>
        </p:nvSpPr>
        <p:spPr>
          <a:xfrm>
            <a:off x="5040331" y="2859059"/>
            <a:ext cx="467369" cy="0"/>
          </a:xfrm>
          <a:prstGeom prst="line">
            <a:avLst/>
          </a:prstGeom>
          <a:ln cap="flat" w="19050">
            <a:solidFill>
              <a:srgbClr val="000000"/>
            </a:solidFill>
            <a:prstDash val="sysDot"/>
            <a:headEnd type="none" len="sm" w="sm"/>
            <a:tailEnd type="none" len="sm" w="sm"/>
          </a:ln>
        </p:spPr>
      </p:sp>
      <p:sp>
        <p:nvSpPr>
          <p:cNvPr name="AutoShape 47" id="47"/>
          <p:cNvSpPr/>
          <p:nvPr/>
        </p:nvSpPr>
        <p:spPr>
          <a:xfrm>
            <a:off x="5040331" y="3730843"/>
            <a:ext cx="467369" cy="0"/>
          </a:xfrm>
          <a:prstGeom prst="line">
            <a:avLst/>
          </a:prstGeom>
          <a:ln cap="flat" w="19050">
            <a:solidFill>
              <a:srgbClr val="000000"/>
            </a:solidFill>
            <a:prstDash val="sysDot"/>
            <a:headEnd type="none" len="sm" w="sm"/>
            <a:tailEnd type="none" len="sm" w="sm"/>
          </a:ln>
        </p:spPr>
      </p:sp>
      <p:sp>
        <p:nvSpPr>
          <p:cNvPr name="AutoShape 48" id="48"/>
          <p:cNvSpPr/>
          <p:nvPr/>
        </p:nvSpPr>
        <p:spPr>
          <a:xfrm>
            <a:off x="813196" y="7110865"/>
            <a:ext cx="5702804" cy="0"/>
          </a:xfrm>
          <a:prstGeom prst="line">
            <a:avLst/>
          </a:prstGeom>
          <a:ln cap="flat" w="19050">
            <a:solidFill>
              <a:srgbClr val="000000"/>
            </a:solidFill>
            <a:prstDash val="sysDot"/>
            <a:headEnd type="none" len="sm" w="sm"/>
            <a:tailEnd type="none" len="sm" w="sm"/>
          </a:ln>
        </p:spPr>
      </p:sp>
      <p:sp>
        <p:nvSpPr>
          <p:cNvPr name="AutoShape 49" id="49"/>
          <p:cNvSpPr/>
          <p:nvPr/>
        </p:nvSpPr>
        <p:spPr>
          <a:xfrm flipV="true">
            <a:off x="2235761" y="1409584"/>
            <a:ext cx="0" cy="420521"/>
          </a:xfrm>
          <a:prstGeom prst="line">
            <a:avLst/>
          </a:prstGeom>
          <a:ln cap="flat" w="19050">
            <a:solidFill>
              <a:srgbClr val="000000"/>
            </a:solidFill>
            <a:prstDash val="sysDot"/>
            <a:headEnd type="none" len="sm" w="sm"/>
            <a:tailEnd type="none" len="sm" w="sm"/>
          </a:ln>
        </p:spPr>
      </p:sp>
      <p:sp>
        <p:nvSpPr>
          <p:cNvPr name="AutoShape 50" id="50"/>
          <p:cNvSpPr/>
          <p:nvPr/>
        </p:nvSpPr>
        <p:spPr>
          <a:xfrm flipV="true">
            <a:off x="5220212" y="1409584"/>
            <a:ext cx="0" cy="420521"/>
          </a:xfrm>
          <a:prstGeom prst="line">
            <a:avLst/>
          </a:prstGeom>
          <a:ln cap="flat" w="19050">
            <a:solidFill>
              <a:srgbClr val="000000"/>
            </a:solidFill>
            <a:prstDash val="sysDot"/>
            <a:headEnd type="none" len="sm" w="sm"/>
            <a:tailEnd type="none" len="sm" w="sm"/>
          </a:ln>
        </p:spPr>
      </p:sp>
      <p:sp>
        <p:nvSpPr>
          <p:cNvPr name="AutoShape 51" id="51"/>
          <p:cNvSpPr/>
          <p:nvPr/>
        </p:nvSpPr>
        <p:spPr>
          <a:xfrm flipV="true">
            <a:off x="5229737" y="2449208"/>
            <a:ext cx="0" cy="1631562"/>
          </a:xfrm>
          <a:prstGeom prst="line">
            <a:avLst/>
          </a:prstGeom>
          <a:ln cap="flat" w="19050">
            <a:solidFill>
              <a:srgbClr val="000000"/>
            </a:solidFill>
            <a:prstDash val="sysDot"/>
            <a:headEnd type="none" len="sm" w="sm"/>
            <a:tailEnd type="none" len="sm" w="sm"/>
          </a:ln>
        </p:spPr>
      </p:sp>
      <p:sp>
        <p:nvSpPr>
          <p:cNvPr name="AutoShape 52" id="52"/>
          <p:cNvSpPr/>
          <p:nvPr/>
        </p:nvSpPr>
        <p:spPr>
          <a:xfrm flipH="true" flipV="true">
            <a:off x="803671" y="6770888"/>
            <a:ext cx="0" cy="684832"/>
          </a:xfrm>
          <a:prstGeom prst="line">
            <a:avLst/>
          </a:prstGeom>
          <a:ln cap="flat" w="19050">
            <a:solidFill>
              <a:srgbClr val="000000"/>
            </a:solidFill>
            <a:prstDash val="sysDot"/>
            <a:headEnd type="none" len="sm" w="sm"/>
            <a:tailEnd type="none" len="sm" w="sm"/>
          </a:ln>
        </p:spPr>
      </p:sp>
      <p:sp>
        <p:nvSpPr>
          <p:cNvPr name="AutoShape 53" id="53"/>
          <p:cNvSpPr/>
          <p:nvPr/>
        </p:nvSpPr>
        <p:spPr>
          <a:xfrm flipH="true" flipV="true">
            <a:off x="1753154" y="6922560"/>
            <a:ext cx="0" cy="376611"/>
          </a:xfrm>
          <a:prstGeom prst="line">
            <a:avLst/>
          </a:prstGeom>
          <a:ln cap="flat" w="19050">
            <a:solidFill>
              <a:srgbClr val="000000"/>
            </a:solidFill>
            <a:prstDash val="sysDot"/>
            <a:headEnd type="none" len="sm" w="sm"/>
            <a:tailEnd type="none" len="sm" w="sm"/>
          </a:ln>
        </p:spPr>
      </p:sp>
      <p:sp>
        <p:nvSpPr>
          <p:cNvPr name="AutoShape 54" id="54"/>
          <p:cNvSpPr/>
          <p:nvPr/>
        </p:nvSpPr>
        <p:spPr>
          <a:xfrm flipH="true" flipV="true">
            <a:off x="2006990" y="6922560"/>
            <a:ext cx="0" cy="376611"/>
          </a:xfrm>
          <a:prstGeom prst="line">
            <a:avLst/>
          </a:prstGeom>
          <a:ln cap="flat" w="19050">
            <a:solidFill>
              <a:srgbClr val="000000"/>
            </a:solidFill>
            <a:prstDash val="sysDot"/>
            <a:headEnd type="none" len="sm" w="sm"/>
            <a:tailEnd type="none" len="sm" w="sm"/>
          </a:ln>
        </p:spPr>
      </p:sp>
      <p:sp>
        <p:nvSpPr>
          <p:cNvPr name="AutoShape 55" id="55"/>
          <p:cNvSpPr/>
          <p:nvPr/>
        </p:nvSpPr>
        <p:spPr>
          <a:xfrm flipV="true">
            <a:off x="2942429" y="6922560"/>
            <a:ext cx="0" cy="376611"/>
          </a:xfrm>
          <a:prstGeom prst="line">
            <a:avLst/>
          </a:prstGeom>
          <a:ln cap="flat" w="19050">
            <a:solidFill>
              <a:srgbClr val="000000"/>
            </a:solidFill>
            <a:prstDash val="sysDot"/>
            <a:headEnd type="none" len="sm" w="sm"/>
            <a:tailEnd type="none" len="sm" w="sm"/>
          </a:ln>
        </p:spPr>
      </p:sp>
      <p:sp>
        <p:nvSpPr>
          <p:cNvPr name="AutoShape 56" id="56"/>
          <p:cNvSpPr/>
          <p:nvPr/>
        </p:nvSpPr>
        <p:spPr>
          <a:xfrm flipV="true">
            <a:off x="3199604" y="6922560"/>
            <a:ext cx="0" cy="376611"/>
          </a:xfrm>
          <a:prstGeom prst="line">
            <a:avLst/>
          </a:prstGeom>
          <a:ln cap="flat" w="19050">
            <a:solidFill>
              <a:srgbClr val="000000"/>
            </a:solidFill>
            <a:prstDash val="sysDot"/>
            <a:headEnd type="none" len="sm" w="sm"/>
            <a:tailEnd type="none" len="sm" w="sm"/>
          </a:ln>
        </p:spPr>
      </p:sp>
      <p:sp>
        <p:nvSpPr>
          <p:cNvPr name="AutoShape 57" id="57"/>
          <p:cNvSpPr/>
          <p:nvPr/>
        </p:nvSpPr>
        <p:spPr>
          <a:xfrm flipV="true">
            <a:off x="4129546" y="6922560"/>
            <a:ext cx="0" cy="376611"/>
          </a:xfrm>
          <a:prstGeom prst="line">
            <a:avLst/>
          </a:prstGeom>
          <a:ln cap="flat" w="19050">
            <a:solidFill>
              <a:srgbClr val="000000"/>
            </a:solidFill>
            <a:prstDash val="sysDot"/>
            <a:headEnd type="none" len="sm" w="sm"/>
            <a:tailEnd type="none" len="sm" w="sm"/>
          </a:ln>
        </p:spPr>
      </p:sp>
      <p:sp>
        <p:nvSpPr>
          <p:cNvPr name="AutoShape 58" id="58"/>
          <p:cNvSpPr/>
          <p:nvPr/>
        </p:nvSpPr>
        <p:spPr>
          <a:xfrm flipV="true">
            <a:off x="4388341" y="6922560"/>
            <a:ext cx="0" cy="376611"/>
          </a:xfrm>
          <a:prstGeom prst="line">
            <a:avLst/>
          </a:prstGeom>
          <a:ln cap="flat" w="19050">
            <a:solidFill>
              <a:srgbClr val="000000"/>
            </a:solidFill>
            <a:prstDash val="sysDot"/>
            <a:headEnd type="none" len="sm" w="sm"/>
            <a:tailEnd type="none" len="sm" w="sm"/>
          </a:ln>
        </p:spPr>
      </p:sp>
      <p:sp>
        <p:nvSpPr>
          <p:cNvPr name="AutoShape 59" id="59"/>
          <p:cNvSpPr/>
          <p:nvPr/>
        </p:nvSpPr>
        <p:spPr>
          <a:xfrm flipV="true">
            <a:off x="5303039" y="6922560"/>
            <a:ext cx="0" cy="376611"/>
          </a:xfrm>
          <a:prstGeom prst="line">
            <a:avLst/>
          </a:prstGeom>
          <a:ln cap="flat" w="19050">
            <a:solidFill>
              <a:srgbClr val="000000"/>
            </a:solidFill>
            <a:prstDash val="sysDot"/>
            <a:headEnd type="none" len="sm" w="sm"/>
            <a:tailEnd type="none" len="sm" w="sm"/>
          </a:ln>
        </p:spPr>
      </p:sp>
      <p:sp>
        <p:nvSpPr>
          <p:cNvPr name="AutoShape 60" id="60"/>
          <p:cNvSpPr/>
          <p:nvPr/>
        </p:nvSpPr>
        <p:spPr>
          <a:xfrm flipV="true">
            <a:off x="5566471" y="6922560"/>
            <a:ext cx="0" cy="376611"/>
          </a:xfrm>
          <a:prstGeom prst="line">
            <a:avLst/>
          </a:prstGeom>
          <a:ln cap="flat" w="19050">
            <a:solidFill>
              <a:srgbClr val="000000"/>
            </a:solidFill>
            <a:prstDash val="sysDot"/>
            <a:headEnd type="none" len="sm" w="sm"/>
            <a:tailEnd type="none" len="sm" w="sm"/>
          </a:ln>
        </p:spPr>
      </p:sp>
      <p:sp>
        <p:nvSpPr>
          <p:cNvPr name="AutoShape 61" id="61"/>
          <p:cNvSpPr/>
          <p:nvPr/>
        </p:nvSpPr>
        <p:spPr>
          <a:xfrm flipH="true" flipV="true">
            <a:off x="6480000" y="6770888"/>
            <a:ext cx="0" cy="684832"/>
          </a:xfrm>
          <a:prstGeom prst="line">
            <a:avLst/>
          </a:prstGeom>
          <a:ln cap="flat" w="19050">
            <a:solidFill>
              <a:srgbClr val="000000"/>
            </a:solidFill>
            <a:prstDash val="sysDot"/>
            <a:headEnd type="none" len="sm" w="sm"/>
            <a:tailEnd type="none" len="sm" w="sm"/>
          </a:ln>
        </p:spPr>
      </p:sp>
      <p:sp>
        <p:nvSpPr>
          <p:cNvPr name="AutoShape 62" id="62"/>
          <p:cNvSpPr/>
          <p:nvPr/>
        </p:nvSpPr>
        <p:spPr>
          <a:xfrm>
            <a:off x="6516000" y="5147601"/>
            <a:ext cx="467369" cy="0"/>
          </a:xfrm>
          <a:prstGeom prst="line">
            <a:avLst/>
          </a:prstGeom>
          <a:ln cap="flat" w="19050">
            <a:solidFill>
              <a:srgbClr val="000000"/>
            </a:solidFill>
            <a:prstDash val="sysDot"/>
            <a:headEnd type="none" len="sm" w="sm"/>
            <a:tailEnd type="none" len="sm" w="sm"/>
          </a:ln>
        </p:spPr>
      </p:sp>
      <p:sp>
        <p:nvSpPr>
          <p:cNvPr name="AutoShape 63" id="63"/>
          <p:cNvSpPr/>
          <p:nvPr/>
        </p:nvSpPr>
        <p:spPr>
          <a:xfrm>
            <a:off x="6516000" y="6653929"/>
            <a:ext cx="467369" cy="0"/>
          </a:xfrm>
          <a:prstGeom prst="line">
            <a:avLst/>
          </a:prstGeom>
          <a:ln cap="flat" w="19050">
            <a:solidFill>
              <a:srgbClr val="000000"/>
            </a:solidFill>
            <a:prstDash val="sysDot"/>
            <a:headEnd type="none" len="sm" w="sm"/>
            <a:tailEnd type="none" len="sm" w="sm"/>
          </a:ln>
        </p:spPr>
      </p:sp>
      <p:sp>
        <p:nvSpPr>
          <p:cNvPr name="AutoShape 64" id="64"/>
          <p:cNvSpPr/>
          <p:nvPr/>
        </p:nvSpPr>
        <p:spPr>
          <a:xfrm flipV="true">
            <a:off x="6705406" y="4737750"/>
            <a:ext cx="0" cy="2271330"/>
          </a:xfrm>
          <a:prstGeom prst="line">
            <a:avLst/>
          </a:prstGeom>
          <a:ln cap="flat" w="19050">
            <a:solidFill>
              <a:srgbClr val="000000"/>
            </a:solidFill>
            <a:prstDash val="sysDot"/>
            <a:headEnd type="none" len="sm" w="sm"/>
            <a:tailEnd type="none" len="sm" w="sm"/>
          </a:ln>
        </p:spPr>
      </p:sp>
      <p:sp>
        <p:nvSpPr>
          <p:cNvPr name="Freeform 65" id="65"/>
          <p:cNvSpPr/>
          <p:nvPr/>
        </p:nvSpPr>
        <p:spPr>
          <a:xfrm flipH="true" flipV="false" rot="0">
            <a:off x="2675085" y="2589591"/>
            <a:ext cx="1742476" cy="930047"/>
          </a:xfrm>
          <a:custGeom>
            <a:avLst/>
            <a:gdLst/>
            <a:ahLst/>
            <a:cxnLst/>
            <a:rect r="r" b="b" t="t" l="l"/>
            <a:pathLst>
              <a:path h="930047" w="1742476">
                <a:moveTo>
                  <a:pt x="1742476" y="0"/>
                </a:moveTo>
                <a:lnTo>
                  <a:pt x="0" y="0"/>
                </a:lnTo>
                <a:lnTo>
                  <a:pt x="0" y="930047"/>
                </a:lnTo>
                <a:lnTo>
                  <a:pt x="1742476" y="930047"/>
                </a:lnTo>
                <a:lnTo>
                  <a:pt x="1742476" y="0"/>
                </a:lnTo>
                <a:close/>
              </a:path>
            </a:pathLst>
          </a:custGeom>
          <a:blipFill>
            <a:blip r:embed="rId10"/>
            <a:stretch>
              <a:fillRect l="0" t="0" r="0" b="0"/>
            </a:stretch>
          </a:blipFill>
        </p:spPr>
      </p:sp>
      <p:sp>
        <p:nvSpPr>
          <p:cNvPr name="Freeform 66" id="66"/>
          <p:cNvSpPr/>
          <p:nvPr/>
        </p:nvSpPr>
        <p:spPr>
          <a:xfrm flipH="false" flipV="false" rot="0">
            <a:off x="2296342" y="5671619"/>
            <a:ext cx="365321" cy="454520"/>
          </a:xfrm>
          <a:custGeom>
            <a:avLst/>
            <a:gdLst/>
            <a:ahLst/>
            <a:cxnLst/>
            <a:rect r="r" b="b" t="t" l="l"/>
            <a:pathLst>
              <a:path h="454520" w="365321">
                <a:moveTo>
                  <a:pt x="0" y="0"/>
                </a:moveTo>
                <a:lnTo>
                  <a:pt x="365321" y="0"/>
                </a:lnTo>
                <a:lnTo>
                  <a:pt x="365321" y="454520"/>
                </a:lnTo>
                <a:lnTo>
                  <a:pt x="0" y="4545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7" id="67"/>
          <p:cNvSpPr/>
          <p:nvPr/>
        </p:nvSpPr>
        <p:spPr>
          <a:xfrm flipH="false" flipV="false" rot="0">
            <a:off x="3485354" y="5671619"/>
            <a:ext cx="365321" cy="454520"/>
          </a:xfrm>
          <a:custGeom>
            <a:avLst/>
            <a:gdLst/>
            <a:ahLst/>
            <a:cxnLst/>
            <a:rect r="r" b="b" t="t" l="l"/>
            <a:pathLst>
              <a:path h="454520" w="365321">
                <a:moveTo>
                  <a:pt x="0" y="0"/>
                </a:moveTo>
                <a:lnTo>
                  <a:pt x="365321" y="0"/>
                </a:lnTo>
                <a:lnTo>
                  <a:pt x="365321" y="454520"/>
                </a:lnTo>
                <a:lnTo>
                  <a:pt x="0" y="45452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8" id="68"/>
          <p:cNvSpPr/>
          <p:nvPr/>
        </p:nvSpPr>
        <p:spPr>
          <a:xfrm flipH="false" flipV="false" rot="0">
            <a:off x="5857866" y="5713182"/>
            <a:ext cx="480768" cy="371394"/>
          </a:xfrm>
          <a:custGeom>
            <a:avLst/>
            <a:gdLst/>
            <a:ahLst/>
            <a:cxnLst/>
            <a:rect r="r" b="b" t="t" l="l"/>
            <a:pathLst>
              <a:path h="371394" w="480768">
                <a:moveTo>
                  <a:pt x="0" y="0"/>
                </a:moveTo>
                <a:lnTo>
                  <a:pt x="480768" y="0"/>
                </a:lnTo>
                <a:lnTo>
                  <a:pt x="480768" y="371394"/>
                </a:lnTo>
                <a:lnTo>
                  <a:pt x="0" y="37139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9" id="69"/>
          <p:cNvSpPr/>
          <p:nvPr/>
        </p:nvSpPr>
        <p:spPr>
          <a:xfrm flipH="false" flipV="false" rot="0">
            <a:off x="4597407" y="5657950"/>
            <a:ext cx="481858" cy="481858"/>
          </a:xfrm>
          <a:custGeom>
            <a:avLst/>
            <a:gdLst/>
            <a:ahLst/>
            <a:cxnLst/>
            <a:rect r="r" b="b" t="t" l="l"/>
            <a:pathLst>
              <a:path h="481858" w="481858">
                <a:moveTo>
                  <a:pt x="0" y="0"/>
                </a:moveTo>
                <a:lnTo>
                  <a:pt x="481858" y="0"/>
                </a:lnTo>
                <a:lnTo>
                  <a:pt x="481858" y="481858"/>
                </a:lnTo>
                <a:lnTo>
                  <a:pt x="0" y="48185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70" id="70"/>
          <p:cNvSpPr txBox="true"/>
          <p:nvPr/>
        </p:nvSpPr>
        <p:spPr>
          <a:xfrm rot="0">
            <a:off x="5328346" y="3255903"/>
            <a:ext cx="434986" cy="198879"/>
          </a:xfrm>
          <a:prstGeom prst="rect">
            <a:avLst/>
          </a:prstGeom>
        </p:spPr>
        <p:txBody>
          <a:bodyPr anchor="t" rtlCol="false" tIns="0" lIns="0" bIns="0" rIns="0">
            <a:spAutoFit/>
          </a:bodyPr>
          <a:lstStyle/>
          <a:p>
            <a:pPr algn="l">
              <a:lnSpc>
                <a:spcPts val="1636"/>
              </a:lnSpc>
            </a:pPr>
            <a:r>
              <a:rPr lang="en-US" sz="1168" b="true">
                <a:solidFill>
                  <a:srgbClr val="000000"/>
                </a:solidFill>
                <a:latin typeface="Montserrat Bold"/>
                <a:ea typeface="Montserrat Bold"/>
                <a:cs typeface="Montserrat Bold"/>
                <a:sym typeface="Montserrat Bold"/>
              </a:rPr>
              <a:t>01.50</a:t>
            </a:r>
          </a:p>
        </p:txBody>
      </p:sp>
      <p:sp>
        <p:nvSpPr>
          <p:cNvPr name="AutoShape 71" id="71"/>
          <p:cNvSpPr/>
          <p:nvPr/>
        </p:nvSpPr>
        <p:spPr>
          <a:xfrm flipH="true">
            <a:off x="1538537" y="4602992"/>
            <a:ext cx="1885197" cy="0"/>
          </a:xfrm>
          <a:prstGeom prst="line">
            <a:avLst/>
          </a:prstGeom>
          <a:ln cap="flat" w="19050">
            <a:solidFill>
              <a:srgbClr val="FD6140"/>
            </a:solidFill>
            <a:prstDash val="sysDot"/>
            <a:headEnd type="none" len="sm" w="sm"/>
            <a:tailEnd type="arrow" len="sm" w="med"/>
          </a:ln>
        </p:spPr>
      </p:sp>
      <p:sp>
        <p:nvSpPr>
          <p:cNvPr name="AutoShape 72" id="72"/>
          <p:cNvSpPr/>
          <p:nvPr/>
        </p:nvSpPr>
        <p:spPr>
          <a:xfrm>
            <a:off x="1382380" y="6735326"/>
            <a:ext cx="853380" cy="0"/>
          </a:xfrm>
          <a:prstGeom prst="line">
            <a:avLst/>
          </a:prstGeom>
          <a:ln cap="flat" w="19050">
            <a:solidFill>
              <a:srgbClr val="0661EB"/>
            </a:solidFill>
            <a:prstDash val="sysDot"/>
            <a:headEnd type="none" len="sm" w="sm"/>
            <a:tailEnd type="arrow" len="sm" w="med"/>
          </a:ln>
        </p:spPr>
      </p:sp>
      <p:sp>
        <p:nvSpPr>
          <p:cNvPr name="AutoShape 73" id="73"/>
          <p:cNvSpPr/>
          <p:nvPr/>
        </p:nvSpPr>
        <p:spPr>
          <a:xfrm>
            <a:off x="2692942" y="6735326"/>
            <a:ext cx="853380" cy="0"/>
          </a:xfrm>
          <a:prstGeom prst="line">
            <a:avLst/>
          </a:prstGeom>
          <a:ln cap="flat" w="19050">
            <a:solidFill>
              <a:srgbClr val="0661EB"/>
            </a:solidFill>
            <a:prstDash val="sysDot"/>
            <a:headEnd type="none" len="sm" w="sm"/>
            <a:tailEnd type="arrow" len="sm" w="med"/>
          </a:ln>
        </p:spPr>
      </p:sp>
      <p:sp>
        <p:nvSpPr>
          <p:cNvPr name="AutoShape 74" id="74"/>
          <p:cNvSpPr/>
          <p:nvPr/>
        </p:nvSpPr>
        <p:spPr>
          <a:xfrm>
            <a:off x="3928819" y="6735326"/>
            <a:ext cx="853380" cy="0"/>
          </a:xfrm>
          <a:prstGeom prst="line">
            <a:avLst/>
          </a:prstGeom>
          <a:ln cap="flat" w="19050">
            <a:solidFill>
              <a:srgbClr val="0661EB"/>
            </a:solidFill>
            <a:prstDash val="sysDot"/>
            <a:headEnd type="none" len="sm" w="sm"/>
            <a:tailEnd type="arrow" len="sm" w="med"/>
          </a:ln>
        </p:spPr>
      </p:sp>
      <p:sp>
        <p:nvSpPr>
          <p:cNvPr name="AutoShape 75" id="75"/>
          <p:cNvSpPr/>
          <p:nvPr/>
        </p:nvSpPr>
        <p:spPr>
          <a:xfrm>
            <a:off x="5040331" y="6735326"/>
            <a:ext cx="853380" cy="0"/>
          </a:xfrm>
          <a:prstGeom prst="line">
            <a:avLst/>
          </a:prstGeom>
          <a:ln cap="flat" w="19050">
            <a:solidFill>
              <a:srgbClr val="0661EB"/>
            </a:solidFill>
            <a:prstDash val="sysDot"/>
            <a:headEnd type="none" len="sm" w="sm"/>
            <a:tailEnd type="arrow" len="sm" w="med"/>
          </a:ln>
        </p:spPr>
      </p:sp>
      <p:sp>
        <p:nvSpPr>
          <p:cNvPr name="AutoShape 76" id="76"/>
          <p:cNvSpPr/>
          <p:nvPr/>
        </p:nvSpPr>
        <p:spPr>
          <a:xfrm flipH="true" flipV="true">
            <a:off x="4731241" y="2017455"/>
            <a:ext cx="1471883" cy="2946325"/>
          </a:xfrm>
          <a:prstGeom prst="line">
            <a:avLst/>
          </a:prstGeom>
          <a:ln cap="flat" w="19050">
            <a:solidFill>
              <a:srgbClr val="0661EB"/>
            </a:solidFill>
            <a:prstDash val="sysDot"/>
            <a:headEnd type="none" len="sm" w="sm"/>
            <a:tailEnd type="arrow" len="sm" w="med"/>
          </a:ln>
        </p:spPr>
      </p:sp>
      <p:sp>
        <p:nvSpPr>
          <p:cNvPr name="Freeform 77" id="77"/>
          <p:cNvSpPr/>
          <p:nvPr/>
        </p:nvSpPr>
        <p:spPr>
          <a:xfrm flipH="false" flipV="false" rot="0">
            <a:off x="1075973" y="5671619"/>
            <a:ext cx="400956" cy="374894"/>
          </a:xfrm>
          <a:custGeom>
            <a:avLst/>
            <a:gdLst/>
            <a:ahLst/>
            <a:cxnLst/>
            <a:rect r="r" b="b" t="t" l="l"/>
            <a:pathLst>
              <a:path h="374894" w="400956">
                <a:moveTo>
                  <a:pt x="0" y="0"/>
                </a:moveTo>
                <a:lnTo>
                  <a:pt x="400956" y="0"/>
                </a:lnTo>
                <a:lnTo>
                  <a:pt x="400956" y="374893"/>
                </a:lnTo>
                <a:lnTo>
                  <a:pt x="0" y="37489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78" id="78"/>
          <p:cNvSpPr txBox="true"/>
          <p:nvPr/>
        </p:nvSpPr>
        <p:spPr>
          <a:xfrm rot="0">
            <a:off x="3546323" y="1399604"/>
            <a:ext cx="434986" cy="198879"/>
          </a:xfrm>
          <a:prstGeom prst="rect">
            <a:avLst/>
          </a:prstGeom>
        </p:spPr>
        <p:txBody>
          <a:bodyPr anchor="t" rtlCol="false" tIns="0" lIns="0" bIns="0" rIns="0">
            <a:spAutoFit/>
          </a:bodyPr>
          <a:lstStyle/>
          <a:p>
            <a:pPr algn="l">
              <a:lnSpc>
                <a:spcPts val="1636"/>
              </a:lnSpc>
            </a:pPr>
            <a:r>
              <a:rPr lang="en-US" sz="1168" b="true">
                <a:solidFill>
                  <a:srgbClr val="000000"/>
                </a:solidFill>
                <a:latin typeface="Montserrat Bold"/>
                <a:ea typeface="Montserrat Bold"/>
                <a:cs typeface="Montserrat Bold"/>
                <a:sym typeface="Montserrat Bold"/>
              </a:rPr>
              <a:t>03.00</a:t>
            </a:r>
          </a:p>
        </p:txBody>
      </p:sp>
      <p:sp>
        <p:nvSpPr>
          <p:cNvPr name="TextBox 79" id="79"/>
          <p:cNvSpPr txBox="true"/>
          <p:nvPr/>
        </p:nvSpPr>
        <p:spPr>
          <a:xfrm rot="0">
            <a:off x="1023343" y="7132177"/>
            <a:ext cx="510139" cy="198879"/>
          </a:xfrm>
          <a:prstGeom prst="rect">
            <a:avLst/>
          </a:prstGeom>
        </p:spPr>
        <p:txBody>
          <a:bodyPr anchor="t" rtlCol="false" tIns="0" lIns="0" bIns="0" rIns="0">
            <a:spAutoFit/>
          </a:bodyPr>
          <a:lstStyle/>
          <a:p>
            <a:pPr algn="ctr">
              <a:lnSpc>
                <a:spcPts val="1636"/>
              </a:lnSpc>
            </a:pPr>
            <a:r>
              <a:rPr lang="en-US" sz="1168" b="true">
                <a:solidFill>
                  <a:srgbClr val="000000"/>
                </a:solidFill>
                <a:latin typeface="Montserrat Bold"/>
                <a:ea typeface="Montserrat Bold"/>
                <a:cs typeface="Montserrat Bold"/>
                <a:sym typeface="Montserrat Bold"/>
              </a:rPr>
              <a:t>00.60</a:t>
            </a:r>
          </a:p>
        </p:txBody>
      </p:sp>
      <p:sp>
        <p:nvSpPr>
          <p:cNvPr name="TextBox 80" id="80"/>
          <p:cNvSpPr txBox="true"/>
          <p:nvPr/>
        </p:nvSpPr>
        <p:spPr>
          <a:xfrm rot="0">
            <a:off x="2226065" y="7132177"/>
            <a:ext cx="510139" cy="198879"/>
          </a:xfrm>
          <a:prstGeom prst="rect">
            <a:avLst/>
          </a:prstGeom>
        </p:spPr>
        <p:txBody>
          <a:bodyPr anchor="t" rtlCol="false" tIns="0" lIns="0" bIns="0" rIns="0">
            <a:spAutoFit/>
          </a:bodyPr>
          <a:lstStyle/>
          <a:p>
            <a:pPr algn="ctr">
              <a:lnSpc>
                <a:spcPts val="1636"/>
              </a:lnSpc>
            </a:pPr>
            <a:r>
              <a:rPr lang="en-US" sz="1168" b="true">
                <a:solidFill>
                  <a:srgbClr val="000000"/>
                </a:solidFill>
                <a:latin typeface="Montserrat Bold"/>
                <a:ea typeface="Montserrat Bold"/>
                <a:cs typeface="Montserrat Bold"/>
                <a:sym typeface="Montserrat Bold"/>
              </a:rPr>
              <a:t>00.60</a:t>
            </a:r>
          </a:p>
        </p:txBody>
      </p:sp>
      <p:sp>
        <p:nvSpPr>
          <p:cNvPr name="TextBox 81" id="81"/>
          <p:cNvSpPr txBox="true"/>
          <p:nvPr/>
        </p:nvSpPr>
        <p:spPr>
          <a:xfrm rot="0">
            <a:off x="3418679" y="7132177"/>
            <a:ext cx="510139" cy="198879"/>
          </a:xfrm>
          <a:prstGeom prst="rect">
            <a:avLst/>
          </a:prstGeom>
        </p:spPr>
        <p:txBody>
          <a:bodyPr anchor="t" rtlCol="false" tIns="0" lIns="0" bIns="0" rIns="0">
            <a:spAutoFit/>
          </a:bodyPr>
          <a:lstStyle/>
          <a:p>
            <a:pPr algn="ctr">
              <a:lnSpc>
                <a:spcPts val="1636"/>
              </a:lnSpc>
            </a:pPr>
            <a:r>
              <a:rPr lang="en-US" sz="1168" b="true">
                <a:solidFill>
                  <a:srgbClr val="000000"/>
                </a:solidFill>
                <a:latin typeface="Montserrat Bold"/>
                <a:ea typeface="Montserrat Bold"/>
                <a:cs typeface="Montserrat Bold"/>
                <a:sym typeface="Montserrat Bold"/>
              </a:rPr>
              <a:t>00.60</a:t>
            </a:r>
          </a:p>
        </p:txBody>
      </p:sp>
      <p:sp>
        <p:nvSpPr>
          <p:cNvPr name="TextBox 82" id="82"/>
          <p:cNvSpPr txBox="true"/>
          <p:nvPr/>
        </p:nvSpPr>
        <p:spPr>
          <a:xfrm rot="0">
            <a:off x="4569126" y="7132177"/>
            <a:ext cx="510139" cy="198879"/>
          </a:xfrm>
          <a:prstGeom prst="rect">
            <a:avLst/>
          </a:prstGeom>
        </p:spPr>
        <p:txBody>
          <a:bodyPr anchor="t" rtlCol="false" tIns="0" lIns="0" bIns="0" rIns="0">
            <a:spAutoFit/>
          </a:bodyPr>
          <a:lstStyle/>
          <a:p>
            <a:pPr algn="ctr">
              <a:lnSpc>
                <a:spcPts val="1636"/>
              </a:lnSpc>
            </a:pPr>
            <a:r>
              <a:rPr lang="en-US" sz="1168" b="true">
                <a:solidFill>
                  <a:srgbClr val="000000"/>
                </a:solidFill>
                <a:latin typeface="Montserrat Bold"/>
                <a:ea typeface="Montserrat Bold"/>
                <a:cs typeface="Montserrat Bold"/>
                <a:sym typeface="Montserrat Bold"/>
              </a:rPr>
              <a:t>00.60</a:t>
            </a:r>
          </a:p>
        </p:txBody>
      </p:sp>
      <p:sp>
        <p:nvSpPr>
          <p:cNvPr name="TextBox 83" id="83"/>
          <p:cNvSpPr txBox="true"/>
          <p:nvPr/>
        </p:nvSpPr>
        <p:spPr>
          <a:xfrm rot="0">
            <a:off x="5794880" y="7132177"/>
            <a:ext cx="510139" cy="198879"/>
          </a:xfrm>
          <a:prstGeom prst="rect">
            <a:avLst/>
          </a:prstGeom>
        </p:spPr>
        <p:txBody>
          <a:bodyPr anchor="t" rtlCol="false" tIns="0" lIns="0" bIns="0" rIns="0">
            <a:spAutoFit/>
          </a:bodyPr>
          <a:lstStyle/>
          <a:p>
            <a:pPr algn="ctr">
              <a:lnSpc>
                <a:spcPts val="1636"/>
              </a:lnSpc>
            </a:pPr>
            <a:r>
              <a:rPr lang="en-US" sz="1168" b="true">
                <a:solidFill>
                  <a:srgbClr val="000000"/>
                </a:solidFill>
                <a:latin typeface="Montserrat Bold"/>
                <a:ea typeface="Montserrat Bold"/>
                <a:cs typeface="Montserrat Bold"/>
                <a:sym typeface="Montserrat Bold"/>
              </a:rPr>
              <a:t>00.60</a:t>
            </a:r>
          </a:p>
        </p:txBody>
      </p:sp>
      <p:sp>
        <p:nvSpPr>
          <p:cNvPr name="TextBox 84" id="84"/>
          <p:cNvSpPr txBox="true"/>
          <p:nvPr/>
        </p:nvSpPr>
        <p:spPr>
          <a:xfrm rot="-5400000">
            <a:off x="6578757" y="5743272"/>
            <a:ext cx="539025" cy="198879"/>
          </a:xfrm>
          <a:prstGeom prst="rect">
            <a:avLst/>
          </a:prstGeom>
        </p:spPr>
        <p:txBody>
          <a:bodyPr anchor="t" rtlCol="false" tIns="0" lIns="0" bIns="0" rIns="0">
            <a:spAutoFit/>
          </a:bodyPr>
          <a:lstStyle/>
          <a:p>
            <a:pPr algn="l">
              <a:lnSpc>
                <a:spcPts val="1636"/>
              </a:lnSpc>
            </a:pPr>
            <a:r>
              <a:rPr lang="en-US" sz="1168" b="true">
                <a:solidFill>
                  <a:srgbClr val="000000"/>
                </a:solidFill>
                <a:latin typeface="Montserrat Bold"/>
                <a:ea typeface="Montserrat Bold"/>
                <a:cs typeface="Montserrat Bold"/>
                <a:sym typeface="Montserrat Bold"/>
              </a:rPr>
              <a:t>00.90</a:t>
            </a:r>
          </a:p>
        </p:txBody>
      </p:sp>
      <p:grpSp>
        <p:nvGrpSpPr>
          <p:cNvPr name="Group 85" id="85"/>
          <p:cNvGrpSpPr/>
          <p:nvPr/>
        </p:nvGrpSpPr>
        <p:grpSpPr>
          <a:xfrm rot="0">
            <a:off x="1128629" y="2729271"/>
            <a:ext cx="1036364" cy="429573"/>
            <a:chOff x="0" y="0"/>
            <a:chExt cx="1381819" cy="572764"/>
          </a:xfrm>
        </p:grpSpPr>
        <p:sp>
          <p:nvSpPr>
            <p:cNvPr name="TextBox 86" id="86"/>
            <p:cNvSpPr txBox="true"/>
            <p:nvPr/>
          </p:nvSpPr>
          <p:spPr>
            <a:xfrm rot="0">
              <a:off x="262740" y="47625"/>
              <a:ext cx="1119079" cy="454788"/>
            </a:xfrm>
            <a:prstGeom prst="rect">
              <a:avLst/>
            </a:prstGeom>
          </p:spPr>
          <p:txBody>
            <a:bodyPr anchor="t" rtlCol="false" tIns="0" lIns="0" bIns="0" rIns="0">
              <a:spAutoFit/>
            </a:bodyPr>
            <a:lstStyle/>
            <a:p>
              <a:pPr algn="ctr">
                <a:lnSpc>
                  <a:spcPts val="2477"/>
                </a:lnSpc>
              </a:pPr>
              <a:r>
                <a:rPr lang="en-US" b="true" sz="2477">
                  <a:solidFill>
                    <a:srgbClr val="222222"/>
                  </a:solidFill>
                  <a:latin typeface="Big Shoulders Display Bold"/>
                  <a:ea typeface="Big Shoulders Display Bold"/>
                  <a:cs typeface="Big Shoulders Display Bold"/>
                  <a:sym typeface="Big Shoulders Display Bold"/>
                </a:rPr>
                <a:t>FEEDER</a:t>
              </a:r>
            </a:p>
          </p:txBody>
        </p:sp>
        <p:sp>
          <p:nvSpPr>
            <p:cNvPr name="TextBox 87" id="87"/>
            <p:cNvSpPr txBox="true"/>
            <p:nvPr/>
          </p:nvSpPr>
          <p:spPr>
            <a:xfrm rot="0">
              <a:off x="0" y="62631"/>
              <a:ext cx="349806" cy="510133"/>
            </a:xfrm>
            <a:prstGeom prst="rect">
              <a:avLst/>
            </a:prstGeom>
          </p:spPr>
          <p:txBody>
            <a:bodyPr anchor="t" rtlCol="false" tIns="0" lIns="0" bIns="0" rIns="0">
              <a:spAutoFit/>
            </a:bodyPr>
            <a:lstStyle/>
            <a:p>
              <a:pPr algn="ctr">
                <a:lnSpc>
                  <a:spcPts val="2747"/>
                </a:lnSpc>
              </a:pPr>
              <a:r>
                <a:rPr lang="en-US" b="true" sz="2747">
                  <a:solidFill>
                    <a:srgbClr val="FD6140"/>
                  </a:solidFill>
                  <a:latin typeface="ArchTH Condensed Bold"/>
                  <a:ea typeface="ArchTH Condensed Bold"/>
                  <a:cs typeface="ArchTH Condensed Bold"/>
                  <a:sym typeface="ArchTH Condensed Bold"/>
                </a:rPr>
                <a:t>AI</a:t>
              </a:r>
            </a:p>
          </p:txBody>
        </p:sp>
      </p:grpSp>
      <p:sp>
        <p:nvSpPr>
          <p:cNvPr name="TextBox 88" id="88"/>
          <p:cNvSpPr txBox="true"/>
          <p:nvPr/>
        </p:nvSpPr>
        <p:spPr>
          <a:xfrm rot="0">
            <a:off x="813196" y="1998405"/>
            <a:ext cx="634892" cy="675898"/>
          </a:xfrm>
          <a:prstGeom prst="rect">
            <a:avLst/>
          </a:prstGeom>
        </p:spPr>
        <p:txBody>
          <a:bodyPr anchor="t" rtlCol="false" tIns="0" lIns="0" bIns="0" rIns="0">
            <a:spAutoFit/>
          </a:bodyPr>
          <a:lstStyle/>
          <a:p>
            <a:pPr algn="r">
              <a:lnSpc>
                <a:spcPts val="1120"/>
              </a:lnSpc>
            </a:pPr>
            <a:r>
              <a:rPr lang="en-US" sz="800" i="true">
                <a:solidFill>
                  <a:srgbClr val="000000"/>
                </a:solidFill>
                <a:latin typeface="Montserrat Italics"/>
                <a:ea typeface="Montserrat Italics"/>
                <a:cs typeface="Montserrat Italics"/>
                <a:sym typeface="Montserrat Italics"/>
              </a:rPr>
              <a:t>Alat Pakan Otomatis dan Pusat Kendali Sistem AIoT</a:t>
            </a:r>
          </a:p>
        </p:txBody>
      </p:sp>
      <p:sp>
        <p:nvSpPr>
          <p:cNvPr name="TextBox 89" id="89"/>
          <p:cNvSpPr txBox="true"/>
          <p:nvPr/>
        </p:nvSpPr>
        <p:spPr>
          <a:xfrm rot="0">
            <a:off x="2040192" y="4421204"/>
            <a:ext cx="634892" cy="134164"/>
          </a:xfrm>
          <a:prstGeom prst="rect">
            <a:avLst/>
          </a:prstGeom>
        </p:spPr>
        <p:txBody>
          <a:bodyPr anchor="t" rtlCol="false" tIns="0" lIns="0" bIns="0" rIns="0">
            <a:spAutoFit/>
          </a:bodyPr>
          <a:lstStyle/>
          <a:p>
            <a:pPr algn="r">
              <a:lnSpc>
                <a:spcPts val="1120"/>
              </a:lnSpc>
            </a:pPr>
            <a:r>
              <a:rPr lang="en-US" sz="800" i="true">
                <a:solidFill>
                  <a:srgbClr val="000000"/>
                </a:solidFill>
                <a:latin typeface="Montserrat Italics"/>
                <a:ea typeface="Montserrat Italics"/>
                <a:cs typeface="Montserrat Italics"/>
                <a:sym typeface="Montserrat Italics"/>
              </a:rPr>
              <a:t>Air Kotor</a:t>
            </a:r>
          </a:p>
        </p:txBody>
      </p:sp>
      <p:sp>
        <p:nvSpPr>
          <p:cNvPr name="TextBox 90" id="90"/>
          <p:cNvSpPr txBox="true"/>
          <p:nvPr/>
        </p:nvSpPr>
        <p:spPr>
          <a:xfrm rot="0">
            <a:off x="5303039" y="1821215"/>
            <a:ext cx="634892" cy="134164"/>
          </a:xfrm>
          <a:prstGeom prst="rect">
            <a:avLst/>
          </a:prstGeom>
        </p:spPr>
        <p:txBody>
          <a:bodyPr anchor="t" rtlCol="false" tIns="0" lIns="0" bIns="0" rIns="0">
            <a:spAutoFit/>
          </a:bodyPr>
          <a:lstStyle/>
          <a:p>
            <a:pPr algn="r">
              <a:lnSpc>
                <a:spcPts val="1120"/>
              </a:lnSpc>
            </a:pPr>
            <a:r>
              <a:rPr lang="en-US" sz="800" i="true">
                <a:solidFill>
                  <a:srgbClr val="000000"/>
                </a:solidFill>
                <a:latin typeface="Montserrat Italics"/>
                <a:ea typeface="Montserrat Italics"/>
                <a:cs typeface="Montserrat Italics"/>
                <a:sym typeface="Montserrat Italics"/>
              </a:rPr>
              <a:t>Air Bersih</a:t>
            </a:r>
          </a:p>
        </p:txBody>
      </p:sp>
      <p:sp>
        <p:nvSpPr>
          <p:cNvPr name="TextBox 91" id="91"/>
          <p:cNvSpPr txBox="true"/>
          <p:nvPr/>
        </p:nvSpPr>
        <p:spPr>
          <a:xfrm rot="0">
            <a:off x="3033009" y="1685781"/>
            <a:ext cx="1355332" cy="269597"/>
          </a:xfrm>
          <a:prstGeom prst="rect">
            <a:avLst/>
          </a:prstGeom>
        </p:spPr>
        <p:txBody>
          <a:bodyPr anchor="t" rtlCol="false" tIns="0" lIns="0" bIns="0" rIns="0">
            <a:spAutoFit/>
          </a:bodyPr>
          <a:lstStyle/>
          <a:p>
            <a:pPr algn="ctr">
              <a:lnSpc>
                <a:spcPts val="1120"/>
              </a:lnSpc>
            </a:pPr>
            <a:r>
              <a:rPr lang="en-US" b="true" sz="800">
                <a:solidFill>
                  <a:srgbClr val="000000"/>
                </a:solidFill>
                <a:latin typeface="Montserrat Bold"/>
                <a:ea typeface="Montserrat Bold"/>
                <a:cs typeface="Montserrat Bold"/>
                <a:sym typeface="Montserrat Bold"/>
              </a:rPr>
              <a:t>KOLAM TERPAL</a:t>
            </a:r>
          </a:p>
          <a:p>
            <a:pPr algn="ctr">
              <a:lnSpc>
                <a:spcPts val="1120"/>
              </a:lnSpc>
            </a:pPr>
            <a:r>
              <a:rPr lang="en-US" b="true" sz="800">
                <a:solidFill>
                  <a:srgbClr val="000000"/>
                </a:solidFill>
                <a:latin typeface="Montserrat Bold"/>
                <a:ea typeface="Montserrat Bold"/>
                <a:cs typeface="Montserrat Bold"/>
                <a:sym typeface="Montserrat Bold"/>
              </a:rPr>
              <a:t>HDPE 500 MIKRON</a:t>
            </a:r>
          </a:p>
        </p:txBody>
      </p:sp>
      <p:sp>
        <p:nvSpPr>
          <p:cNvPr name="TextBox 92" id="92"/>
          <p:cNvSpPr txBox="true"/>
          <p:nvPr/>
        </p:nvSpPr>
        <p:spPr>
          <a:xfrm rot="0">
            <a:off x="813196" y="6793643"/>
            <a:ext cx="895233" cy="269597"/>
          </a:xfrm>
          <a:prstGeom prst="rect">
            <a:avLst/>
          </a:prstGeom>
        </p:spPr>
        <p:txBody>
          <a:bodyPr anchor="t" rtlCol="false" tIns="0" lIns="0" bIns="0" rIns="0">
            <a:spAutoFit/>
          </a:bodyPr>
          <a:lstStyle/>
          <a:p>
            <a:pPr algn="ctr">
              <a:lnSpc>
                <a:spcPts val="1120"/>
              </a:lnSpc>
            </a:pPr>
            <a:r>
              <a:rPr lang="en-US" b="true" sz="800">
                <a:solidFill>
                  <a:srgbClr val="000000"/>
                </a:solidFill>
                <a:latin typeface="Montserrat Bold"/>
                <a:ea typeface="Montserrat Bold"/>
                <a:cs typeface="Montserrat Bold"/>
                <a:sym typeface="Montserrat Bold"/>
              </a:rPr>
              <a:t>CHAMBER</a:t>
            </a:r>
          </a:p>
          <a:p>
            <a:pPr algn="ctr">
              <a:lnSpc>
                <a:spcPts val="1120"/>
              </a:lnSpc>
            </a:pPr>
            <a:r>
              <a:rPr lang="en-US" b="true" sz="800">
                <a:solidFill>
                  <a:srgbClr val="000000"/>
                </a:solidFill>
                <a:latin typeface="Montserrat Bold"/>
                <a:ea typeface="Montserrat Bold"/>
                <a:cs typeface="Montserrat Bold"/>
                <a:sym typeface="Montserrat Bold"/>
              </a:rPr>
              <a:t>FILTRASI</a:t>
            </a:r>
          </a:p>
        </p:txBody>
      </p:sp>
      <p:sp>
        <p:nvSpPr>
          <p:cNvPr name="TextBox 93" id="93"/>
          <p:cNvSpPr txBox="true"/>
          <p:nvPr/>
        </p:nvSpPr>
        <p:spPr>
          <a:xfrm rot="0">
            <a:off x="2000729" y="6793643"/>
            <a:ext cx="895233" cy="269597"/>
          </a:xfrm>
          <a:prstGeom prst="rect">
            <a:avLst/>
          </a:prstGeom>
        </p:spPr>
        <p:txBody>
          <a:bodyPr anchor="t" rtlCol="false" tIns="0" lIns="0" bIns="0" rIns="0">
            <a:spAutoFit/>
          </a:bodyPr>
          <a:lstStyle/>
          <a:p>
            <a:pPr algn="ctr">
              <a:lnSpc>
                <a:spcPts val="1120"/>
              </a:lnSpc>
            </a:pPr>
            <a:r>
              <a:rPr lang="en-US" b="true" sz="800">
                <a:solidFill>
                  <a:srgbClr val="000000"/>
                </a:solidFill>
                <a:latin typeface="Montserrat Bold"/>
                <a:ea typeface="Montserrat Bold"/>
                <a:cs typeface="Montserrat Bold"/>
                <a:sym typeface="Montserrat Bold"/>
              </a:rPr>
              <a:t>CHAMBER</a:t>
            </a:r>
          </a:p>
          <a:p>
            <a:pPr algn="ctr">
              <a:lnSpc>
                <a:spcPts val="1120"/>
              </a:lnSpc>
            </a:pPr>
            <a:r>
              <a:rPr lang="en-US" b="true" sz="800">
                <a:solidFill>
                  <a:srgbClr val="000000"/>
                </a:solidFill>
                <a:latin typeface="Montserrat Bold"/>
                <a:ea typeface="Montserrat Bold"/>
                <a:cs typeface="Montserrat Bold"/>
                <a:sym typeface="Montserrat Bold"/>
              </a:rPr>
              <a:t>BIO-REAKTOR</a:t>
            </a:r>
          </a:p>
        </p:txBody>
      </p:sp>
      <p:sp>
        <p:nvSpPr>
          <p:cNvPr name="TextBox 94" id="94"/>
          <p:cNvSpPr txBox="true"/>
          <p:nvPr/>
        </p:nvSpPr>
        <p:spPr>
          <a:xfrm rot="0">
            <a:off x="3188925" y="6793643"/>
            <a:ext cx="895233" cy="269597"/>
          </a:xfrm>
          <a:prstGeom prst="rect">
            <a:avLst/>
          </a:prstGeom>
        </p:spPr>
        <p:txBody>
          <a:bodyPr anchor="t" rtlCol="false" tIns="0" lIns="0" bIns="0" rIns="0">
            <a:spAutoFit/>
          </a:bodyPr>
          <a:lstStyle/>
          <a:p>
            <a:pPr algn="ctr">
              <a:lnSpc>
                <a:spcPts val="1120"/>
              </a:lnSpc>
            </a:pPr>
            <a:r>
              <a:rPr lang="en-US" b="true" sz="800">
                <a:solidFill>
                  <a:srgbClr val="000000"/>
                </a:solidFill>
                <a:latin typeface="Montserrat Bold"/>
                <a:ea typeface="Montserrat Bold"/>
                <a:cs typeface="Montserrat Bold"/>
                <a:sym typeface="Montserrat Bold"/>
              </a:rPr>
              <a:t>CHAMBER</a:t>
            </a:r>
          </a:p>
          <a:p>
            <a:pPr algn="ctr">
              <a:lnSpc>
                <a:spcPts val="1120"/>
              </a:lnSpc>
            </a:pPr>
            <a:r>
              <a:rPr lang="en-US" b="true" sz="800">
                <a:solidFill>
                  <a:srgbClr val="000000"/>
                </a:solidFill>
                <a:latin typeface="Montserrat Bold"/>
                <a:ea typeface="Montserrat Bold"/>
                <a:cs typeface="Montserrat Bold"/>
                <a:sym typeface="Montserrat Bold"/>
              </a:rPr>
              <a:t>BIO-REAKTOR</a:t>
            </a:r>
          </a:p>
        </p:txBody>
      </p:sp>
      <p:sp>
        <p:nvSpPr>
          <p:cNvPr name="TextBox 95" id="95"/>
          <p:cNvSpPr txBox="true"/>
          <p:nvPr/>
        </p:nvSpPr>
        <p:spPr>
          <a:xfrm rot="0">
            <a:off x="4402918" y="6793643"/>
            <a:ext cx="895233" cy="269597"/>
          </a:xfrm>
          <a:prstGeom prst="rect">
            <a:avLst/>
          </a:prstGeom>
        </p:spPr>
        <p:txBody>
          <a:bodyPr anchor="t" rtlCol="false" tIns="0" lIns="0" bIns="0" rIns="0">
            <a:spAutoFit/>
          </a:bodyPr>
          <a:lstStyle/>
          <a:p>
            <a:pPr algn="ctr">
              <a:lnSpc>
                <a:spcPts val="1120"/>
              </a:lnSpc>
            </a:pPr>
            <a:r>
              <a:rPr lang="en-US" b="true" sz="800">
                <a:solidFill>
                  <a:srgbClr val="000000"/>
                </a:solidFill>
                <a:latin typeface="Montserrat Bold"/>
                <a:ea typeface="Montserrat Bold"/>
                <a:cs typeface="Montserrat Bold"/>
                <a:sym typeface="Montserrat Bold"/>
              </a:rPr>
              <a:t>CHAMBER</a:t>
            </a:r>
          </a:p>
          <a:p>
            <a:pPr algn="ctr">
              <a:lnSpc>
                <a:spcPts val="1120"/>
              </a:lnSpc>
            </a:pPr>
            <a:r>
              <a:rPr lang="en-US" b="true" sz="800">
                <a:solidFill>
                  <a:srgbClr val="000000"/>
                </a:solidFill>
                <a:latin typeface="Montserrat Bold"/>
                <a:ea typeface="Montserrat Bold"/>
                <a:cs typeface="Montserrat Bold"/>
                <a:sym typeface="Montserrat Bold"/>
              </a:rPr>
              <a:t>OZONISASI</a:t>
            </a:r>
          </a:p>
        </p:txBody>
      </p:sp>
      <p:sp>
        <p:nvSpPr>
          <p:cNvPr name="TextBox 96" id="96"/>
          <p:cNvSpPr txBox="true"/>
          <p:nvPr/>
        </p:nvSpPr>
        <p:spPr>
          <a:xfrm rot="0">
            <a:off x="5566471" y="6793643"/>
            <a:ext cx="895233" cy="269597"/>
          </a:xfrm>
          <a:prstGeom prst="rect">
            <a:avLst/>
          </a:prstGeom>
        </p:spPr>
        <p:txBody>
          <a:bodyPr anchor="t" rtlCol="false" tIns="0" lIns="0" bIns="0" rIns="0">
            <a:spAutoFit/>
          </a:bodyPr>
          <a:lstStyle/>
          <a:p>
            <a:pPr algn="ctr">
              <a:lnSpc>
                <a:spcPts val="1120"/>
              </a:lnSpc>
            </a:pPr>
            <a:r>
              <a:rPr lang="en-US" b="true" sz="800">
                <a:solidFill>
                  <a:srgbClr val="000000"/>
                </a:solidFill>
                <a:latin typeface="Montserrat Bold"/>
                <a:ea typeface="Montserrat Bold"/>
                <a:cs typeface="Montserrat Bold"/>
                <a:sym typeface="Montserrat Bold"/>
              </a:rPr>
              <a:t>CHAMBER</a:t>
            </a:r>
          </a:p>
          <a:p>
            <a:pPr algn="ctr">
              <a:lnSpc>
                <a:spcPts val="1120"/>
              </a:lnSpc>
            </a:pPr>
            <a:r>
              <a:rPr lang="en-US" b="true" sz="800">
                <a:solidFill>
                  <a:srgbClr val="000000"/>
                </a:solidFill>
                <a:latin typeface="Montserrat Bold"/>
                <a:ea typeface="Montserrat Bold"/>
                <a:cs typeface="Montserrat Bold"/>
                <a:sym typeface="Montserrat Bold"/>
              </a:rPr>
              <a:t>KONTROL MUTU</a:t>
            </a:r>
          </a:p>
        </p:txBody>
      </p:sp>
      <p:sp>
        <p:nvSpPr>
          <p:cNvPr name="TextBox 97" id="97"/>
          <p:cNvSpPr txBox="true"/>
          <p:nvPr/>
        </p:nvSpPr>
        <p:spPr>
          <a:xfrm rot="0">
            <a:off x="2005986" y="4827990"/>
            <a:ext cx="3034346" cy="105385"/>
          </a:xfrm>
          <a:prstGeom prst="rect">
            <a:avLst/>
          </a:prstGeom>
        </p:spPr>
        <p:txBody>
          <a:bodyPr anchor="t" rtlCol="false" tIns="0" lIns="0" bIns="0" rIns="0">
            <a:spAutoFit/>
          </a:bodyPr>
          <a:lstStyle/>
          <a:p>
            <a:pPr algn="ctr">
              <a:lnSpc>
                <a:spcPts val="839"/>
              </a:lnSpc>
            </a:pPr>
            <a:r>
              <a:rPr lang="en-US" sz="599" i="true">
                <a:solidFill>
                  <a:srgbClr val="4D4D4D"/>
                </a:solidFill>
                <a:latin typeface="Montserrat Italics"/>
                <a:ea typeface="Montserrat Italics"/>
                <a:cs typeface="Montserrat Italics"/>
                <a:sym typeface="Montserrat Italics"/>
              </a:rPr>
              <a:t>semua chamber dilengkapi sistem aerasi uniring 24 jam</a:t>
            </a:r>
          </a:p>
        </p:txBody>
      </p:sp>
      <p:sp>
        <p:nvSpPr>
          <p:cNvPr name="TextBox 98" id="98"/>
          <p:cNvSpPr txBox="true"/>
          <p:nvPr/>
        </p:nvSpPr>
        <p:spPr>
          <a:xfrm rot="0">
            <a:off x="5560128" y="7465245"/>
            <a:ext cx="955872" cy="1121134"/>
          </a:xfrm>
          <a:prstGeom prst="rect">
            <a:avLst/>
          </a:prstGeom>
        </p:spPr>
        <p:txBody>
          <a:bodyPr anchor="t" rtlCol="false" tIns="0" lIns="0" bIns="0" rIns="0">
            <a:spAutoFit/>
          </a:bodyPr>
          <a:lstStyle/>
          <a:p>
            <a:pPr algn="l">
              <a:lnSpc>
                <a:spcPts val="839"/>
              </a:lnSpc>
            </a:pPr>
            <a:r>
              <a:rPr lang="en-US" sz="599" i="true">
                <a:solidFill>
                  <a:srgbClr val="4D4D4D"/>
                </a:solidFill>
                <a:latin typeface="Montserrat Italics"/>
                <a:ea typeface="Montserrat Italics"/>
                <a:cs typeface="Montserrat Italics"/>
                <a:sym typeface="Montserrat Italics"/>
              </a:rPr>
              <a:t>Air Bersih dengan semua parameter kualitas air normal</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pH: 6.5-8.5</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ORP: 150-350 mV</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EC: 100-800 us/cm</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CF: 10-80 CF</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TDS: 50-400 ppm</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SALT: 0-0.5 ppt</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SG: 1.000-1.005</a:t>
            </a:r>
          </a:p>
          <a:p>
            <a:pPr algn="l" marL="129540" indent="-64770" lvl="1">
              <a:lnSpc>
                <a:spcPts val="839"/>
              </a:lnSpc>
              <a:buFont typeface="Arial"/>
              <a:buChar char="•"/>
            </a:pPr>
            <a:r>
              <a:rPr lang="en-US" sz="599" i="true">
                <a:solidFill>
                  <a:srgbClr val="4D4D4D"/>
                </a:solidFill>
                <a:latin typeface="Montserrat Italics"/>
                <a:ea typeface="Montserrat Italics"/>
                <a:cs typeface="Montserrat Italics"/>
                <a:sym typeface="Montserrat Italics"/>
              </a:rPr>
              <a:t>Temp: 25-32°C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DAGq2sib0nw</dc:identifier>
  <dcterms:modified xsi:type="dcterms:W3CDTF">2011-08-01T06:04:30Z</dcterms:modified>
  <cp:revision>1</cp:revision>
  <dc:title>Proposal Budidaya Nila Sistem RAS</dc:title>
</cp:coreProperties>
</file>